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6"/>
  </p:notesMasterIdLst>
  <p:sldIdLst>
    <p:sldId id="286" r:id="rId2"/>
    <p:sldId id="2142533132" r:id="rId3"/>
    <p:sldId id="2474" r:id="rId4"/>
    <p:sldId id="2475" r:id="rId5"/>
    <p:sldId id="2142533133" r:id="rId6"/>
    <p:sldId id="2142533134" r:id="rId7"/>
    <p:sldId id="265" r:id="rId8"/>
    <p:sldId id="2142533127" r:id="rId9"/>
    <p:sldId id="338" r:id="rId10"/>
    <p:sldId id="2142533103" r:id="rId11"/>
    <p:sldId id="2142533105" r:id="rId12"/>
    <p:sldId id="2142533119" r:id="rId13"/>
    <p:sldId id="2142533114" r:id="rId14"/>
    <p:sldId id="2142533121" r:id="rId15"/>
    <p:sldId id="2142533115" r:id="rId16"/>
    <p:sldId id="2142533120" r:id="rId17"/>
    <p:sldId id="2142533122" r:id="rId18"/>
    <p:sldId id="2142533123" r:id="rId19"/>
    <p:sldId id="2142533124" r:id="rId20"/>
    <p:sldId id="2142533116" r:id="rId21"/>
    <p:sldId id="2142533101" r:id="rId22"/>
    <p:sldId id="2142533107" r:id="rId23"/>
    <p:sldId id="2142533104" r:id="rId24"/>
    <p:sldId id="2142533131" r:id="rId25"/>
    <p:sldId id="2142533106" r:id="rId26"/>
    <p:sldId id="2142533108" r:id="rId27"/>
    <p:sldId id="2142533109" r:id="rId28"/>
    <p:sldId id="2142533110" r:id="rId29"/>
    <p:sldId id="2142533111" r:id="rId30"/>
    <p:sldId id="2142533112" r:id="rId31"/>
    <p:sldId id="2142533136" r:id="rId32"/>
    <p:sldId id="2142533137" r:id="rId33"/>
    <p:sldId id="2437" r:id="rId34"/>
    <p:sldId id="278" r:id="rId35"/>
  </p:sldIdLst>
  <p:sldSz cx="12192000" cy="6858000"/>
  <p:notesSz cx="7023100" cy="93091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54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Mitchell" userId="3f6c4c75-7431-4118-a2f8-dee667c09958" providerId="ADAL" clId="{D669B050-9D76-4916-A898-4787F1E5F634}"/>
    <pc:docChg chg="delSld modSld">
      <pc:chgData name="Rachel Mitchell" userId="3f6c4c75-7431-4118-a2f8-dee667c09958" providerId="ADAL" clId="{D669B050-9D76-4916-A898-4787F1E5F634}" dt="2025-11-03T12:27:39.893" v="28" actId="6549"/>
      <pc:docMkLst>
        <pc:docMk/>
      </pc:docMkLst>
      <pc:sldChg chg="modNotesTx">
        <pc:chgData name="Rachel Mitchell" userId="3f6c4c75-7431-4118-a2f8-dee667c09958" providerId="ADAL" clId="{D669B050-9D76-4916-A898-4787F1E5F634}" dt="2025-11-03T12:18:25.173" v="4" actId="6549"/>
        <pc:sldMkLst>
          <pc:docMk/>
          <pc:sldMk cId="0" sldId="265"/>
        </pc:sldMkLst>
      </pc:sldChg>
      <pc:sldChg chg="modNotesTx">
        <pc:chgData name="Rachel Mitchell" userId="3f6c4c75-7431-4118-a2f8-dee667c09958" providerId="ADAL" clId="{D669B050-9D76-4916-A898-4787F1E5F634}" dt="2025-11-03T12:18:31.764" v="6" actId="6549"/>
        <pc:sldMkLst>
          <pc:docMk/>
          <pc:sldMk cId="3007306354" sldId="338"/>
        </pc:sldMkLst>
      </pc:sldChg>
      <pc:sldChg chg="modNotesTx">
        <pc:chgData name="Rachel Mitchell" userId="3f6c4c75-7431-4118-a2f8-dee667c09958" providerId="ADAL" clId="{D669B050-9D76-4916-A898-4787F1E5F634}" dt="2025-11-03T12:27:02.201" v="18" actId="6549"/>
        <pc:sldMkLst>
          <pc:docMk/>
          <pc:sldMk cId="4058173010" sldId="2142533101"/>
        </pc:sldMkLst>
      </pc:sldChg>
      <pc:sldChg chg="modNotesTx">
        <pc:chgData name="Rachel Mitchell" userId="3f6c4c75-7431-4118-a2f8-dee667c09958" providerId="ADAL" clId="{D669B050-9D76-4916-A898-4787F1E5F634}" dt="2025-11-03T12:18:35.342" v="7" actId="6549"/>
        <pc:sldMkLst>
          <pc:docMk/>
          <pc:sldMk cId="4267271430" sldId="2142533103"/>
        </pc:sldMkLst>
      </pc:sldChg>
      <pc:sldChg chg="modNotesTx">
        <pc:chgData name="Rachel Mitchell" userId="3f6c4c75-7431-4118-a2f8-dee667c09958" providerId="ADAL" clId="{D669B050-9D76-4916-A898-4787F1E5F634}" dt="2025-11-03T12:27:09.942" v="20" actId="6549"/>
        <pc:sldMkLst>
          <pc:docMk/>
          <pc:sldMk cId="3897793655" sldId="2142533104"/>
        </pc:sldMkLst>
      </pc:sldChg>
      <pc:sldChg chg="modNotesTx">
        <pc:chgData name="Rachel Mitchell" userId="3f6c4c75-7431-4118-a2f8-dee667c09958" providerId="ADAL" clId="{D669B050-9D76-4916-A898-4787F1E5F634}" dt="2025-11-03T12:18:38.714" v="8" actId="6549"/>
        <pc:sldMkLst>
          <pc:docMk/>
          <pc:sldMk cId="1374041544" sldId="2142533105"/>
        </pc:sldMkLst>
      </pc:sldChg>
      <pc:sldChg chg="modNotesTx">
        <pc:chgData name="Rachel Mitchell" userId="3f6c4c75-7431-4118-a2f8-dee667c09958" providerId="ADAL" clId="{D669B050-9D76-4916-A898-4787F1E5F634}" dt="2025-11-03T12:27:16.764" v="22" actId="6549"/>
        <pc:sldMkLst>
          <pc:docMk/>
          <pc:sldMk cId="1739668384" sldId="2142533106"/>
        </pc:sldMkLst>
      </pc:sldChg>
      <pc:sldChg chg="modNotesTx">
        <pc:chgData name="Rachel Mitchell" userId="3f6c4c75-7431-4118-a2f8-dee667c09958" providerId="ADAL" clId="{D669B050-9D76-4916-A898-4787F1E5F634}" dt="2025-11-03T12:27:05.967" v="19" actId="6549"/>
        <pc:sldMkLst>
          <pc:docMk/>
          <pc:sldMk cId="3087408715" sldId="2142533107"/>
        </pc:sldMkLst>
      </pc:sldChg>
      <pc:sldChg chg="modNotesTx">
        <pc:chgData name="Rachel Mitchell" userId="3f6c4c75-7431-4118-a2f8-dee667c09958" providerId="ADAL" clId="{D669B050-9D76-4916-A898-4787F1E5F634}" dt="2025-11-03T12:27:20.060" v="23" actId="6549"/>
        <pc:sldMkLst>
          <pc:docMk/>
          <pc:sldMk cId="3664618603" sldId="2142533108"/>
        </pc:sldMkLst>
      </pc:sldChg>
      <pc:sldChg chg="modNotesTx">
        <pc:chgData name="Rachel Mitchell" userId="3f6c4c75-7431-4118-a2f8-dee667c09958" providerId="ADAL" clId="{D669B050-9D76-4916-A898-4787F1E5F634}" dt="2025-11-03T12:27:23.348" v="24" actId="6549"/>
        <pc:sldMkLst>
          <pc:docMk/>
          <pc:sldMk cId="1459584327" sldId="2142533109"/>
        </pc:sldMkLst>
      </pc:sldChg>
      <pc:sldChg chg="modNotesTx">
        <pc:chgData name="Rachel Mitchell" userId="3f6c4c75-7431-4118-a2f8-dee667c09958" providerId="ADAL" clId="{D669B050-9D76-4916-A898-4787F1E5F634}" dt="2025-11-03T12:27:27.874" v="25" actId="6549"/>
        <pc:sldMkLst>
          <pc:docMk/>
          <pc:sldMk cId="959818856" sldId="2142533110"/>
        </pc:sldMkLst>
      </pc:sldChg>
      <pc:sldChg chg="modNotesTx">
        <pc:chgData name="Rachel Mitchell" userId="3f6c4c75-7431-4118-a2f8-dee667c09958" providerId="ADAL" clId="{D669B050-9D76-4916-A898-4787F1E5F634}" dt="2025-11-03T12:27:31.429" v="26" actId="6549"/>
        <pc:sldMkLst>
          <pc:docMk/>
          <pc:sldMk cId="3323678168" sldId="2142533111"/>
        </pc:sldMkLst>
      </pc:sldChg>
      <pc:sldChg chg="modNotesTx">
        <pc:chgData name="Rachel Mitchell" userId="3f6c4c75-7431-4118-a2f8-dee667c09958" providerId="ADAL" clId="{D669B050-9D76-4916-A898-4787F1E5F634}" dt="2025-11-03T12:18:45.087" v="10" actId="6549"/>
        <pc:sldMkLst>
          <pc:docMk/>
          <pc:sldMk cId="1404440980" sldId="2142533114"/>
        </pc:sldMkLst>
      </pc:sldChg>
      <pc:sldChg chg="modNotesTx">
        <pc:chgData name="Rachel Mitchell" userId="3f6c4c75-7431-4118-a2f8-dee667c09958" providerId="ADAL" clId="{D669B050-9D76-4916-A898-4787F1E5F634}" dt="2025-11-03T12:18:53.008" v="12" actId="6549"/>
        <pc:sldMkLst>
          <pc:docMk/>
          <pc:sldMk cId="4232501726" sldId="2142533115"/>
        </pc:sldMkLst>
      </pc:sldChg>
      <pc:sldChg chg="modNotesTx">
        <pc:chgData name="Rachel Mitchell" userId="3f6c4c75-7431-4118-a2f8-dee667c09958" providerId="ADAL" clId="{D669B050-9D76-4916-A898-4787F1E5F634}" dt="2025-11-03T12:26:58.903" v="17" actId="6549"/>
        <pc:sldMkLst>
          <pc:docMk/>
          <pc:sldMk cId="561432994" sldId="2142533116"/>
        </pc:sldMkLst>
      </pc:sldChg>
      <pc:sldChg chg="modNotesTx">
        <pc:chgData name="Rachel Mitchell" userId="3f6c4c75-7431-4118-a2f8-dee667c09958" providerId="ADAL" clId="{D669B050-9D76-4916-A898-4787F1E5F634}" dt="2025-11-03T12:18:41.880" v="9" actId="6549"/>
        <pc:sldMkLst>
          <pc:docMk/>
          <pc:sldMk cId="750173817" sldId="2142533119"/>
        </pc:sldMkLst>
      </pc:sldChg>
      <pc:sldChg chg="modNotesTx">
        <pc:chgData name="Rachel Mitchell" userId="3f6c4c75-7431-4118-a2f8-dee667c09958" providerId="ADAL" clId="{D669B050-9D76-4916-A898-4787F1E5F634}" dt="2025-11-03T12:18:57.687" v="13" actId="6549"/>
        <pc:sldMkLst>
          <pc:docMk/>
          <pc:sldMk cId="1096083218" sldId="2142533120"/>
        </pc:sldMkLst>
      </pc:sldChg>
      <pc:sldChg chg="modNotesTx">
        <pc:chgData name="Rachel Mitchell" userId="3f6c4c75-7431-4118-a2f8-dee667c09958" providerId="ADAL" clId="{D669B050-9D76-4916-A898-4787F1E5F634}" dt="2025-11-03T12:18:48.554" v="11" actId="6549"/>
        <pc:sldMkLst>
          <pc:docMk/>
          <pc:sldMk cId="1609850595" sldId="2142533121"/>
        </pc:sldMkLst>
      </pc:sldChg>
      <pc:sldChg chg="modNotesTx">
        <pc:chgData name="Rachel Mitchell" userId="3f6c4c75-7431-4118-a2f8-dee667c09958" providerId="ADAL" clId="{D669B050-9D76-4916-A898-4787F1E5F634}" dt="2025-11-03T12:19:02.599" v="14" actId="6549"/>
        <pc:sldMkLst>
          <pc:docMk/>
          <pc:sldMk cId="1241303896" sldId="2142533122"/>
        </pc:sldMkLst>
      </pc:sldChg>
      <pc:sldChg chg="modNotesTx">
        <pc:chgData name="Rachel Mitchell" userId="3f6c4c75-7431-4118-a2f8-dee667c09958" providerId="ADAL" clId="{D669B050-9D76-4916-A898-4787F1E5F634}" dt="2025-11-03T12:26:51.871" v="15" actId="6549"/>
        <pc:sldMkLst>
          <pc:docMk/>
          <pc:sldMk cId="3266776973" sldId="2142533123"/>
        </pc:sldMkLst>
      </pc:sldChg>
      <pc:sldChg chg="modNotesTx">
        <pc:chgData name="Rachel Mitchell" userId="3f6c4c75-7431-4118-a2f8-dee667c09958" providerId="ADAL" clId="{D669B050-9D76-4916-A898-4787F1E5F634}" dt="2025-11-03T12:26:55.200" v="16" actId="6549"/>
        <pc:sldMkLst>
          <pc:docMk/>
          <pc:sldMk cId="2268954380" sldId="2142533124"/>
        </pc:sldMkLst>
      </pc:sldChg>
      <pc:sldChg chg="modNotesTx">
        <pc:chgData name="Rachel Mitchell" userId="3f6c4c75-7431-4118-a2f8-dee667c09958" providerId="ADAL" clId="{D669B050-9D76-4916-A898-4787F1E5F634}" dt="2025-11-03T12:18:28.433" v="5" actId="6549"/>
        <pc:sldMkLst>
          <pc:docMk/>
          <pc:sldMk cId="128089630" sldId="2142533127"/>
        </pc:sldMkLst>
      </pc:sldChg>
      <pc:sldChg chg="modNotesTx">
        <pc:chgData name="Rachel Mitchell" userId="3f6c4c75-7431-4118-a2f8-dee667c09958" providerId="ADAL" clId="{D669B050-9D76-4916-A898-4787F1E5F634}" dt="2025-11-03T12:27:13.355" v="21" actId="6549"/>
        <pc:sldMkLst>
          <pc:docMk/>
          <pc:sldMk cId="4236240910" sldId="2142533131"/>
        </pc:sldMkLst>
      </pc:sldChg>
      <pc:sldChg chg="modNotesTx">
        <pc:chgData name="Rachel Mitchell" userId="3f6c4c75-7431-4118-a2f8-dee667c09958" providerId="ADAL" clId="{D669B050-9D76-4916-A898-4787F1E5F634}" dt="2025-11-03T12:18:10.968" v="1" actId="6549"/>
        <pc:sldMkLst>
          <pc:docMk/>
          <pc:sldMk cId="254856071" sldId="2142533132"/>
        </pc:sldMkLst>
      </pc:sldChg>
      <pc:sldChg chg="modNotesTx">
        <pc:chgData name="Rachel Mitchell" userId="3f6c4c75-7431-4118-a2f8-dee667c09958" providerId="ADAL" clId="{D669B050-9D76-4916-A898-4787F1E5F634}" dt="2025-11-03T12:18:18.016" v="2" actId="6549"/>
        <pc:sldMkLst>
          <pc:docMk/>
          <pc:sldMk cId="3594507326" sldId="2142533133"/>
        </pc:sldMkLst>
      </pc:sldChg>
      <pc:sldChg chg="modNotesTx">
        <pc:chgData name="Rachel Mitchell" userId="3f6c4c75-7431-4118-a2f8-dee667c09958" providerId="ADAL" clId="{D669B050-9D76-4916-A898-4787F1E5F634}" dt="2025-11-03T12:18:21.621" v="3" actId="6549"/>
        <pc:sldMkLst>
          <pc:docMk/>
          <pc:sldMk cId="1286918205" sldId="2142533134"/>
        </pc:sldMkLst>
      </pc:sldChg>
      <pc:sldChg chg="del">
        <pc:chgData name="Rachel Mitchell" userId="3f6c4c75-7431-4118-a2f8-dee667c09958" providerId="ADAL" clId="{D669B050-9D76-4916-A898-4787F1E5F634}" dt="2025-11-03T12:18:03.676" v="0" actId="47"/>
        <pc:sldMkLst>
          <pc:docMk/>
          <pc:sldMk cId="4151089561" sldId="2142533135"/>
        </pc:sldMkLst>
      </pc:sldChg>
      <pc:sldChg chg="modNotesTx">
        <pc:chgData name="Rachel Mitchell" userId="3f6c4c75-7431-4118-a2f8-dee667c09958" providerId="ADAL" clId="{D669B050-9D76-4916-A898-4787F1E5F634}" dt="2025-11-03T12:27:36.379" v="27" actId="6549"/>
        <pc:sldMkLst>
          <pc:docMk/>
          <pc:sldMk cId="3855176297" sldId="2142533136"/>
        </pc:sldMkLst>
      </pc:sldChg>
      <pc:sldChg chg="modNotesTx">
        <pc:chgData name="Rachel Mitchell" userId="3f6c4c75-7431-4118-a2f8-dee667c09958" providerId="ADAL" clId="{D669B050-9D76-4916-A898-4787F1E5F634}" dt="2025-11-03T12:27:39.893" v="28" actId="6549"/>
        <pc:sldMkLst>
          <pc:docMk/>
          <pc:sldMk cId="1865804323" sldId="21425331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Incozol LV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7020</c:v>
                </c:pt>
                <c:pt idx="1">
                  <c:v>4560</c:v>
                </c:pt>
                <c:pt idx="2">
                  <c:v>3220</c:v>
                </c:pt>
                <c:pt idx="3">
                  <c:v>2430</c:v>
                </c:pt>
                <c:pt idx="4">
                  <c:v>1745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F7-4654-8982-48AA4CA719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Incozol-341 LV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7020</c:v>
                </c:pt>
                <c:pt idx="1">
                  <c:v>4700</c:v>
                </c:pt>
                <c:pt idx="2">
                  <c:v>3140</c:v>
                </c:pt>
                <c:pt idx="3">
                  <c:v>2400</c:v>
                </c:pt>
                <c:pt idx="4">
                  <c:v>1580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F7-4654-8982-48AA4CA71960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F7-4654-8982-48AA4CA71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381407"/>
        <c:axId val="816381887"/>
      </c:scatterChart>
      <c:valAx>
        <c:axId val="816381407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Polyol Replacement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381887"/>
        <c:crosses val="autoZero"/>
        <c:crossBetween val="midCat"/>
      </c:valAx>
      <c:valAx>
        <c:axId val="816381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Viscosity at 20°C (cP)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3814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7497059592321994"/>
          <c:y val="5.4107979967842196E-2"/>
          <c:w val="0.21204034463279975"/>
          <c:h val="0.23437664041994752"/>
        </c:manualLayout>
      </c:layout>
      <c:overlay val="1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Incozol 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Tack free</c:v>
                </c:pt>
                <c:pt idx="1">
                  <c:v>Hard-dry</c:v>
                </c:pt>
                <c:pt idx="2">
                  <c:v>Through- dry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75</c:v>
                </c:pt>
                <c:pt idx="1">
                  <c:v>150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B-4EE0-923D-5E0811878AC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Incozol-341 LV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Tack free</c:v>
                </c:pt>
                <c:pt idx="1">
                  <c:v>Hard-dry</c:v>
                </c:pt>
                <c:pt idx="2">
                  <c:v>Through- dry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60</c:v>
                </c:pt>
                <c:pt idx="1">
                  <c:v>135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8B-4EE0-923D-5E0811878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1146367"/>
        <c:axId val="1451142047"/>
      </c:barChart>
      <c:catAx>
        <c:axId val="145114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142047"/>
        <c:crosses val="autoZero"/>
        <c:auto val="1"/>
        <c:lblAlgn val="ctr"/>
        <c:lblOffset val="100"/>
        <c:noMultiLvlLbl val="0"/>
      </c:catAx>
      <c:valAx>
        <c:axId val="145114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</a:t>
                </a:r>
                <a:r>
                  <a:rPr lang="en-GB" baseline="0" dirty="0"/>
                  <a:t> in minutes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14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544699096226754E-2"/>
          <c:y val="9.6162602591008103E-2"/>
          <c:w val="0.96638723131716386"/>
          <c:h val="0.751883295150020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'Chemical Resistance'!$D$28</c:f>
              <c:strCache>
                <c:ptCount val="1"/>
                <c:pt idx="0">
                  <c:v>Inc LV STD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'Chemical Resistance'!$C$29:$C$40</c:f>
              <c:strCache>
                <c:ptCount val="12"/>
                <c:pt idx="0">
                  <c:v>Acetone: Water 1:1</c:v>
                </c:pt>
                <c:pt idx="1">
                  <c:v>IPA: Water 1:1</c:v>
                </c:pt>
                <c:pt idx="2">
                  <c:v>1M HCl</c:v>
                </c:pt>
                <c:pt idx="3">
                  <c:v>0.1M NaOH</c:v>
                </c:pt>
                <c:pt idx="4">
                  <c:v>Bleach</c:v>
                </c:pt>
                <c:pt idx="5">
                  <c:v>Coffee</c:v>
                </c:pt>
                <c:pt idx="6">
                  <c:v>Red Wine</c:v>
                </c:pt>
                <c:pt idx="7">
                  <c:v>Detergent</c:v>
                </c:pt>
                <c:pt idx="8">
                  <c:v>Water Saturated Sponge</c:v>
                </c:pt>
                <c:pt idx="9">
                  <c:v>Petrol</c:v>
                </c:pt>
                <c:pt idx="10">
                  <c:v>Brake Fluid</c:v>
                </c:pt>
                <c:pt idx="11">
                  <c:v>Engine Oil</c:v>
                </c:pt>
              </c:strCache>
            </c:strRef>
          </c:cat>
          <c:val>
            <c:numRef>
              <c:f>'Chemical Resistance'!$D$29:$D$40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9-48EB-95FC-A3363CB84A59}"/>
            </c:ext>
          </c:extLst>
        </c:ser>
        <c:ser>
          <c:idx val="1"/>
          <c:order val="1"/>
          <c:tx>
            <c:strRef>
              <c:f>'Chemical Resistance'!$E$28</c:f>
              <c:strCache>
                <c:ptCount val="1"/>
                <c:pt idx="0">
                  <c:v>Incozol-341 LV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'Chemical Resistance'!$C$29:$C$40</c:f>
              <c:strCache>
                <c:ptCount val="12"/>
                <c:pt idx="0">
                  <c:v>Acetone: Water 1:1</c:v>
                </c:pt>
                <c:pt idx="1">
                  <c:v>IPA: Water 1:1</c:v>
                </c:pt>
                <c:pt idx="2">
                  <c:v>1M HCl</c:v>
                </c:pt>
                <c:pt idx="3">
                  <c:v>0.1M NaOH</c:v>
                </c:pt>
                <c:pt idx="4">
                  <c:v>Bleach</c:v>
                </c:pt>
                <c:pt idx="5">
                  <c:v>Coffee</c:v>
                </c:pt>
                <c:pt idx="6">
                  <c:v>Red Wine</c:v>
                </c:pt>
                <c:pt idx="7">
                  <c:v>Detergent</c:v>
                </c:pt>
                <c:pt idx="8">
                  <c:v>Water Saturated Sponge</c:v>
                </c:pt>
                <c:pt idx="9">
                  <c:v>Petrol</c:v>
                </c:pt>
                <c:pt idx="10">
                  <c:v>Brake Fluid</c:v>
                </c:pt>
                <c:pt idx="11">
                  <c:v>Engine Oil</c:v>
                </c:pt>
              </c:strCache>
            </c:strRef>
          </c:cat>
          <c:val>
            <c:numRef>
              <c:f>'Chemical Resistance'!$E$29:$E$40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9-48EB-95FC-A3363CB8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1235744"/>
        <c:axId val="1491234784"/>
      </c:barChart>
      <c:catAx>
        <c:axId val="14912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234784"/>
        <c:crosses val="autoZero"/>
        <c:auto val="1"/>
        <c:lblAlgn val="ctr"/>
        <c:lblOffset val="100"/>
        <c:noMultiLvlLbl val="0"/>
      </c:catAx>
      <c:valAx>
        <c:axId val="149123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23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118410130194488"/>
          <c:y val="6.5107723033042339E-2"/>
          <c:w val="0.16877725457666856"/>
          <c:h val="5.7476049346854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i="0" dirty="0">
                <a:solidFill>
                  <a:schemeClr val="bg1">
                    <a:lumMod val="65000"/>
                  </a:schemeClr>
                </a:solidFill>
                <a:effectLst/>
              </a:rPr>
              <a:t>33% improvement in abrasion resistance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c:rich>
      </c:tx>
      <c:layout>
        <c:manualLayout>
          <c:xMode val="edge"/>
          <c:yMode val="edge"/>
          <c:x val="0.2352904884620865"/>
          <c:y val="1.927925345872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Incozol 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% loss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E-457A-A741-3699648B8B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Incozol 331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% loss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E-457A-A741-3699648B8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1383311"/>
        <c:axId val="1101384271"/>
      </c:barChart>
      <c:catAx>
        <c:axId val="110138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384271"/>
        <c:crosses val="autoZero"/>
        <c:auto val="1"/>
        <c:lblAlgn val="ctr"/>
        <c:lblOffset val="100"/>
        <c:noMultiLvlLbl val="0"/>
      </c:catAx>
      <c:valAx>
        <c:axId val="110138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38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Incozol 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Tack free</c:v>
                </c:pt>
                <c:pt idx="1">
                  <c:v>Hard-dry</c:v>
                </c:pt>
                <c:pt idx="2">
                  <c:v>Through- dry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150</c:v>
                </c:pt>
                <c:pt idx="1">
                  <c:v>190</c:v>
                </c:pt>
                <c:pt idx="2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B-4EE0-923D-5E0811878AC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Incozol-341 LV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Tack free</c:v>
                </c:pt>
                <c:pt idx="1">
                  <c:v>Hard-dry</c:v>
                </c:pt>
                <c:pt idx="2">
                  <c:v>Through- dry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150</c:v>
                </c:pt>
                <c:pt idx="1">
                  <c:v>195</c:v>
                </c:pt>
                <c:pt idx="2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8B-4EE0-923D-5E0811878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1146367"/>
        <c:axId val="1451142047"/>
      </c:barChart>
      <c:catAx>
        <c:axId val="145114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142047"/>
        <c:crosses val="autoZero"/>
        <c:auto val="1"/>
        <c:lblAlgn val="ctr"/>
        <c:lblOffset val="100"/>
        <c:noMultiLvlLbl val="0"/>
      </c:catAx>
      <c:valAx>
        <c:axId val="145114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</a:t>
                </a:r>
                <a:r>
                  <a:rPr lang="en-GB" baseline="0" dirty="0"/>
                  <a:t> in minutes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14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'Chemical Resistance'!$C$2</c:f>
              <c:strCache>
                <c:ptCount val="1"/>
                <c:pt idx="0">
                  <c:v>Inc LV STD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'Chemical Resistance'!$B$3:$B$14</c:f>
              <c:strCache>
                <c:ptCount val="12"/>
                <c:pt idx="0">
                  <c:v>Acetone: Water 1:1</c:v>
                </c:pt>
                <c:pt idx="1">
                  <c:v>IPA: Water 1:1</c:v>
                </c:pt>
                <c:pt idx="2">
                  <c:v>1M HCl</c:v>
                </c:pt>
                <c:pt idx="3">
                  <c:v>0.1M NaOH</c:v>
                </c:pt>
                <c:pt idx="4">
                  <c:v>Bleach</c:v>
                </c:pt>
                <c:pt idx="5">
                  <c:v>Coffee</c:v>
                </c:pt>
                <c:pt idx="6">
                  <c:v>Red Wine</c:v>
                </c:pt>
                <c:pt idx="7">
                  <c:v>Detergent</c:v>
                </c:pt>
                <c:pt idx="8">
                  <c:v>Water Saturated Sponge</c:v>
                </c:pt>
                <c:pt idx="9">
                  <c:v>Petrol</c:v>
                </c:pt>
                <c:pt idx="10">
                  <c:v>Brake Fluid</c:v>
                </c:pt>
                <c:pt idx="11">
                  <c:v>Engine Oil</c:v>
                </c:pt>
              </c:strCache>
            </c:strRef>
          </c:cat>
          <c:val>
            <c:numRef>
              <c:f>'Chemical Resistance'!$C$3:$C$14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A-4242-B5E1-E2AB79A6FD10}"/>
            </c:ext>
          </c:extLst>
        </c:ser>
        <c:ser>
          <c:idx val="1"/>
          <c:order val="1"/>
          <c:tx>
            <c:strRef>
              <c:f>'Chemical Resistance'!$D$2</c:f>
              <c:strCache>
                <c:ptCount val="1"/>
                <c:pt idx="0">
                  <c:v>Incozol 331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'Chemical Resistance'!$B$3:$B$14</c:f>
              <c:strCache>
                <c:ptCount val="12"/>
                <c:pt idx="0">
                  <c:v>Acetone: Water 1:1</c:v>
                </c:pt>
                <c:pt idx="1">
                  <c:v>IPA: Water 1:1</c:v>
                </c:pt>
                <c:pt idx="2">
                  <c:v>1M HCl</c:v>
                </c:pt>
                <c:pt idx="3">
                  <c:v>0.1M NaOH</c:v>
                </c:pt>
                <c:pt idx="4">
                  <c:v>Bleach</c:v>
                </c:pt>
                <c:pt idx="5">
                  <c:v>Coffee</c:v>
                </c:pt>
                <c:pt idx="6">
                  <c:v>Red Wine</c:v>
                </c:pt>
                <c:pt idx="7">
                  <c:v>Detergent</c:v>
                </c:pt>
                <c:pt idx="8">
                  <c:v>Water Saturated Sponge</c:v>
                </c:pt>
                <c:pt idx="9">
                  <c:v>Petrol</c:v>
                </c:pt>
                <c:pt idx="10">
                  <c:v>Brake Fluid</c:v>
                </c:pt>
                <c:pt idx="11">
                  <c:v>Engine Oil</c:v>
                </c:pt>
              </c:strCache>
            </c:strRef>
          </c:cat>
          <c:val>
            <c:numRef>
              <c:f>'Chemical Resistance'!$D$3:$D$14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A-4242-B5E1-E2AB79A6F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505903"/>
        <c:axId val="244506383"/>
      </c:barChart>
      <c:catAx>
        <c:axId val="244505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44506383"/>
        <c:crosses val="autoZero"/>
        <c:auto val="1"/>
        <c:lblAlgn val="ctr"/>
        <c:lblOffset val="100"/>
        <c:noMultiLvlLbl val="0"/>
      </c:catAx>
      <c:valAx>
        <c:axId val="244506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505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46997400035407"/>
          <c:y val="6.4842420849418589E-2"/>
          <c:w val="0.17305996618338293"/>
          <c:h val="4.9737659370332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i="0" dirty="0">
                <a:solidFill>
                  <a:schemeClr val="bg1">
                    <a:lumMod val="65000"/>
                  </a:schemeClr>
                </a:solidFill>
                <a:effectLst/>
              </a:rPr>
              <a:t>31% improvement in abrasion resistance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c:rich>
      </c:tx>
      <c:layout>
        <c:manualLayout>
          <c:xMode val="edge"/>
          <c:yMode val="edge"/>
          <c:x val="0.2352904884620865"/>
          <c:y val="1.927925345872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Incozol 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loss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0-4CAF-ACC6-B99F6D3D11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Incozol 341 LV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loss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C0-4CAF-ACC6-B99F6D3D1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1383311"/>
        <c:axId val="1101384271"/>
      </c:barChart>
      <c:catAx>
        <c:axId val="110138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384271"/>
        <c:crosses val="autoZero"/>
        <c:auto val="1"/>
        <c:lblAlgn val="ctr"/>
        <c:lblOffset val="100"/>
        <c:noMultiLvlLbl val="0"/>
      </c:catAx>
      <c:valAx>
        <c:axId val="110138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38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9068D7A-61E2-4D9D-936B-DE8D28DC186A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03726FF-02AF-46CB-8540-17AACD254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726FF-02AF-46CB-8540-17AACD2540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6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25DB3-04F7-BFA0-37E0-52120882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2806BE9-83EF-B75C-779B-E469D7C718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79D54FA-A1AF-CB01-6388-4E93D35ADA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E1AADB1-5B76-2F33-ABB5-75E360105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484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A9302-CA4B-FBAC-C38E-B68E4B55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2F133C91-B084-A33A-99EF-DD1F8E99B4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61EE747-68F8-F61E-B745-102D134D96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EABD475-37D4-E345-EB8D-188538848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02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090E8-579A-2208-73E3-057E5455C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B328473-5EC9-14CB-B97A-54C5ABE6EF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0B12BEC3-AF2C-1DE9-3E9B-A0D458286B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8A0B044-DC55-2B34-FFED-560A000BC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69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822FF-3723-C62E-80E5-82FD6D33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5CF744CC-207B-91E5-C042-BEDD16D53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E0C0234A-133F-30B2-E297-D260A5AEAA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1E59F33-03F6-6090-3F27-A062C26F8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057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4E970-BAB6-9367-A692-B2C81C2A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D393A04E-D1AE-C907-E96D-4954738B9E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B4CCB475-F930-4989-2261-ECA0458605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BAF5627-F7F4-492B-F419-165AD9789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6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29BE8-F642-1343-2AFF-5BDEAA34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8710E5B8-12A0-8EAF-E0BE-3AFEB33EB4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777E7799-8379-BEF5-BD36-66EFF2DC9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CE78FC65-6851-9D13-BB1B-F420A3EFE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69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EE08-5CD9-26C7-0A73-7EA69A6F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27E0EBE-A0B5-4A40-10FD-3152FAE060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6B4AA92F-7FD6-A041-F253-110FDD28C8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8CF1A26A-6765-1CC9-4FAC-829634A35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20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D390B-F2CD-F37C-E65A-D17EAB1F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E28F7537-9381-7A0F-15DD-F8D9F51943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3A2BF6E-0F1E-46A7-F15F-E2B4EF0A17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9ED7D7F9-3C6C-A7C5-D87D-518F91DF2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431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AA15B-FAE1-3FC3-EE23-D1C55E71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28DE43CE-5DA9-7823-C0BA-3F2D4EE052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207541D8-27A3-D683-6B57-353E562FF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7023BD77-27F6-E524-B64E-1FAD9D812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200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726FF-02AF-46CB-8540-17AACD2540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8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86671677-B63F-4859-B73F-79B51C365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57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618">
              <a:defRPr/>
            </a:pPr>
            <a:fld id="{F14AC229-C6CB-417B-903F-75D78015A69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6618">
                <a:defRPr/>
              </a:pPr>
              <a:t>21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013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E9A05-81E0-78C6-330C-B58A3384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B115BD98-8B13-D549-32E2-48EEB77F48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365DB552-D426-505F-DBE5-26370D5EE9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FDF4553-5292-504F-F4B6-B136A2E69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740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38B34-B10A-859B-6E3D-DF2784F44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B85E377B-77CB-BA04-AB17-20785FE21A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0EA95CE2-AE5E-3CA7-1CD5-E01283646D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EBE8819-A323-D6BF-10C0-D68E66975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02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AB5F5-81CF-78D2-9AAC-75E8D1F03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953EA6A-306E-B0A4-AA6E-0ED8893170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F2C845E6-EF2D-F365-A3D2-63279BFF5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0AA3735-C14A-17AF-D43C-2FEF9AAEF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FD9CD-CD9E-4EFF-8FF9-0472924435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71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054E-6804-4B7A-0773-14D6A184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F25560C-71E7-02E6-9528-39B720FFF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9E452A6A-19C9-15B6-3E50-46A1A3D770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3EFCB376-E23F-E3FB-F705-954F7D3F5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528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52A91-E718-B4F1-1669-9AA4C0E81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E683AA38-3BA0-478D-AF4A-4D31D00B07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29E8DD0-7904-203E-E120-E82EC99459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CDB111DC-0551-36B0-F0FD-5BFE53F4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345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EAE5-A0BE-BCA0-F47B-593D88F65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12FE05E-420F-3474-BF69-F3DEDF668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7E8DD7A6-104B-577C-8AEA-99BB7FBAEB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8AC010F1-26A6-25F2-C90C-6A5BE27DD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77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C03E-F1C8-2CA7-B3B5-2ECD8F19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CBCD1EE-C8BF-F01A-42FF-7BF93E5C48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613806BC-29E1-9022-F226-60A7589F7E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184A396-B788-E020-E4F0-C11D8C6AC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3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13959-3785-182B-9347-E1839922F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3A5B1A64-C26F-8E56-01F9-1EBDA2A188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88A55507-B45E-6B44-1400-5E317C3050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DF9855B-485F-0331-7C0F-CC9B9DA49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84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4C0C-E964-05DB-A124-9598B9749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3150D43-FCED-A8F6-FB12-DD24E14D23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BE288C69-5B04-EBF5-F234-8BEDDF43D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1EA3278F-80DD-D73C-264B-289A4F773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68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86671677-B63F-4859-B73F-79B51C365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453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65C82-2E05-CA6C-8A6C-B426120D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D9C0B93D-5D59-22DE-246D-D3C9B38C2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189B35B-F835-20AD-FDD5-28A5FBBF2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A98F0BE4-AE17-9194-A3EC-5E7774F4D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FD9CD-CD9E-4EFF-8FF9-0472924435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71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E5631-EBBE-6D1A-B071-E97A4A43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AA014B3E-23CB-2C56-F2D8-19F6F136C8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EBF4C5A9-D30E-512C-D5DC-DB00360250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AC1076EA-5983-8A94-9852-92D5FED49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FD9CD-CD9E-4EFF-8FF9-0472924435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69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86671677-B63F-4859-B73F-79B51C365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6FD9CD-CD9E-4EFF-8FF9-047292443587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25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D73C2-0B88-D2B6-503A-97FF7D5A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27AEF84C-5B81-6656-5BAE-E3CD0BDC83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676CC226-5344-6826-C391-07B4C9D0B1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1F217EE-5C42-6127-68A6-9683C978C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FD9CD-CD9E-4EFF-8FF9-0472924435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4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C545C-9081-4321-2722-7F0E0694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1B19FE2-A02D-3145-52CE-A59B42C99A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A742F1BA-8692-05AE-46C5-1E5439A9FC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C6B01FB2-10F4-CBD7-AC54-D174F0206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FD9CD-CD9E-4EFF-8FF9-0472924435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3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726FF-02AF-46CB-8540-17AACD2540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58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726FF-02AF-46CB-8540-17AACD2540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8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726FF-02AF-46CB-8540-17AACD2540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25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4DCE-6501-8CB1-63E8-65A9405B2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F5DAF-B73F-6CEA-983C-ED96149F8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42D83-43E3-4D75-3E1D-0C9714756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4AD50-7B46-C9D7-DDAD-1D541915C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618">
              <a:defRPr/>
            </a:pPr>
            <a:fld id="{F14AC229-C6CB-417B-903F-75D78015A69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6618">
                <a:defRPr/>
              </a:pPr>
              <a:t>10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189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1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84000" y="260351"/>
            <a:ext cx="11476800" cy="2664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3034801"/>
            <a:ext cx="11476800" cy="534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3596401"/>
            <a:ext cx="11476800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667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CD3F862-6CB3-D549-C424-305FC3B8B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quarter" idx="11"/>
          </p:nvPr>
        </p:nvSpPr>
        <p:spPr>
          <a:xfrm>
            <a:off x="383117" y="2024843"/>
            <a:ext cx="11473523" cy="40679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609585">
              <a:lnSpc>
                <a:spcPct val="90000"/>
              </a:lnSpc>
              <a:spcBef>
                <a:spcPts val="0"/>
              </a:spcBef>
              <a:buClrTx/>
              <a:buFont typeface="Wingdings" charset="2"/>
              <a:buAutoNum type="arabicPlain"/>
              <a:tabLst>
                <a:tab pos="6942493" algn="r"/>
                <a:tab pos="8491854" algn="r"/>
              </a:tabLst>
              <a:defRPr sz="2400" b="1" i="0" kern="100" cap="all" baseline="0"/>
            </a:lvl1pPr>
            <a:lvl2pPr marL="990575" indent="-380990">
              <a:buClr>
                <a:srgbClr val="EFB900"/>
              </a:buClr>
              <a:buFont typeface="Wingdings" pitchFamily="2" charset="2"/>
              <a:buChar char="§"/>
              <a:defRPr sz="2667"/>
            </a:lvl2pPr>
            <a:lvl3pPr marL="1523962" indent="-304792">
              <a:buClr>
                <a:srgbClr val="EFB900"/>
              </a:buClr>
              <a:buFont typeface="Wingdings" pitchFamily="2" charset="2"/>
              <a:buChar char="§"/>
              <a:defRPr sz="2667"/>
            </a:lvl3pPr>
            <a:lvl4pPr marL="2133547" indent="-304792">
              <a:buClr>
                <a:srgbClr val="EFB900"/>
              </a:buClr>
              <a:buFont typeface="Wingdings" pitchFamily="2" charset="2"/>
              <a:buChar char="§"/>
              <a:defRPr sz="2667"/>
            </a:lvl4pPr>
            <a:lvl5pPr marL="2743131" indent="-304792">
              <a:buClr>
                <a:srgbClr val="EFB900"/>
              </a:buClr>
              <a:buFont typeface="Wingdings" pitchFamily="2" charset="2"/>
              <a:buChar char="§"/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10E82C7-818E-4011-B4A1-69F58977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711AF-E905-4983-8248-7DD19E492DE7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E7F29B73-7D11-1F2B-FAE1-A2C5DD41F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9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0EE0F0B5-3AE6-6F59-2465-962F77FA6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906BE9-F254-4010-A5AD-733AB56E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007B4-88CA-4B0A-98BF-68A68AFF1B76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EEB76BC-CFBD-4BD8-9E61-2A167581F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18" y="1221318"/>
            <a:ext cx="11474449" cy="487256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  <a:lvl6pPr marL="2173762" indent="-38099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6pPr>
            <a:lvl7pPr marL="2531470" indent="-38099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7pPr>
            <a:lvl8pPr marL="2891294" indent="-38099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8pPr>
            <a:lvl9pPr marL="3249003" indent="-38099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9D8F99C-65C1-4733-1C33-C7903780A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7C77C3-FD33-467C-9319-9337B7B5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0E23E-1514-4362-A0F3-53FF836B82E3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AB328A-AE37-4509-9FC5-5147B28C6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18" y="1221318"/>
            <a:ext cx="11474449" cy="487256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buClr>
                <a:schemeClr val="bg1"/>
              </a:buClr>
              <a:defRPr/>
            </a:lvl7pPr>
            <a:lvl8pPr>
              <a:buClr>
                <a:schemeClr val="bg1"/>
              </a:buClr>
              <a:defRPr/>
            </a:lvl8pPr>
            <a:lvl9pPr>
              <a:buClr>
                <a:schemeClr val="bg1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7AEC553-DC0D-FDC7-5E1C-DB34AFAA8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6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yellow_Industry &amp; Automotive">
    <p:bg>
      <p:bgPr>
        <a:solidFill>
          <a:srgbClr val="2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7C77C3-FD33-467C-9319-9337B7B5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0E23E-1514-4362-A0F3-53FF836B82E3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AB328A-AE37-4509-9FC5-5147B28C6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18" y="1221318"/>
            <a:ext cx="11474449" cy="487256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buClr>
                <a:schemeClr val="bg1"/>
              </a:buClr>
              <a:defRPr/>
            </a:lvl7pPr>
            <a:lvl8pPr>
              <a:buClr>
                <a:schemeClr val="bg1"/>
              </a:buClr>
              <a:defRPr/>
            </a:lvl8pPr>
            <a:lvl9pPr>
              <a:buClr>
                <a:schemeClr val="bg1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E98E15E-7AD2-84FA-28CB-37F0D142F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13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6413"/>
          </a:xfrm>
          <a:prstGeom prst="rect">
            <a:avLst/>
          </a:prstGeom>
        </p:spPr>
        <p:txBody>
          <a:bodyPr rIns="0"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84000" y="1376363"/>
            <a:ext cx="11472000" cy="20448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cap="all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84000" y="3537013"/>
            <a:ext cx="11472000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8B43F18-4CE3-BCA2-58D7-D43607971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06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383116" y="1221318"/>
            <a:ext cx="5617635" cy="2400300"/>
          </a:xfrm>
          <a:prstGeom prst="rect">
            <a:avLst/>
          </a:prstGeom>
        </p:spPr>
        <p:txBody>
          <a:bodyPr lIns="0" tIns="0" rIns="0" bIns="0"/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chemeClr val="accent1"/>
              </a:buClr>
              <a:buFont typeface="Wingdings" pitchFamily="2" charset="2"/>
              <a:buChar char="§"/>
              <a:defRPr sz="2133" kern="100" baseline="0">
                <a:latin typeface="Calibri" pitchFamily="34" charset="0"/>
              </a:defRPr>
            </a:lvl1pPr>
            <a:lvl2pPr marL="710382" indent="-359991">
              <a:lnSpc>
                <a:spcPct val="90000"/>
              </a:lnSpc>
              <a:spcBef>
                <a:spcPts val="512"/>
              </a:spcBef>
              <a:buClr>
                <a:schemeClr val="accent1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2pPr>
            <a:lvl3pPr marL="1075173" indent="-359991">
              <a:lnSpc>
                <a:spcPct val="90000"/>
              </a:lnSpc>
              <a:spcBef>
                <a:spcPts val="512"/>
              </a:spcBef>
              <a:buClr>
                <a:schemeClr val="accent1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3pPr>
            <a:lvl4pPr marL="1439964" indent="-359991">
              <a:lnSpc>
                <a:spcPct val="90000"/>
              </a:lnSpc>
              <a:spcBef>
                <a:spcPts val="512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2133" kern="100">
                <a:latin typeface="Calibri" pitchFamily="34" charset="0"/>
              </a:defRPr>
            </a:lvl4pPr>
            <a:lvl5pPr marL="1799955" indent="-359991">
              <a:lnSpc>
                <a:spcPct val="90000"/>
              </a:lnSpc>
              <a:spcBef>
                <a:spcPts val="512"/>
              </a:spcBef>
              <a:buClr>
                <a:schemeClr val="accent1"/>
              </a:buClr>
              <a:buFont typeface="Wingdings" pitchFamily="2" charset="2"/>
              <a:buChar char="§"/>
              <a:defRPr sz="2133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512"/>
              </a:spcBef>
              <a:defRPr sz="2133"/>
            </a:lvl6pPr>
            <a:lvl7pPr>
              <a:lnSpc>
                <a:spcPct val="90000"/>
              </a:lnSpc>
              <a:spcBef>
                <a:spcPts val="512"/>
              </a:spcBef>
              <a:defRPr sz="2133"/>
            </a:lvl7pPr>
            <a:lvl8pPr>
              <a:lnSpc>
                <a:spcPct val="90000"/>
              </a:lnSpc>
              <a:spcBef>
                <a:spcPts val="512"/>
              </a:spcBef>
              <a:defRPr sz="2133"/>
            </a:lvl8pPr>
            <a:lvl9pPr>
              <a:lnSpc>
                <a:spcPct val="90000"/>
              </a:lnSpc>
              <a:spcBef>
                <a:spcPts val="512"/>
              </a:spcBef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18"/>
          </p:nvPr>
        </p:nvSpPr>
        <p:spPr>
          <a:xfrm>
            <a:off x="6239936" y="1221318"/>
            <a:ext cx="5616705" cy="2400300"/>
          </a:xfrm>
          <a:prstGeom prst="rect">
            <a:avLst/>
          </a:prstGeom>
        </p:spPr>
        <p:txBody>
          <a:bodyPr lIns="0" tIns="0" rIns="0" bIns="0"/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133" kern="100" baseline="0">
                <a:latin typeface="Calibri" pitchFamily="34" charset="0"/>
              </a:defRPr>
            </a:lvl1pPr>
            <a:lvl2pPr marL="710382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133" kern="100">
                <a:latin typeface="Calibri" pitchFamily="34" charset="0"/>
              </a:defRPr>
            </a:lvl4pPr>
            <a:lvl5pPr marL="1799955" indent="-359991">
              <a:lnSpc>
                <a:spcPts val="120"/>
              </a:lnSpc>
              <a:spcBef>
                <a:spcPts val="2133"/>
              </a:spcBef>
              <a:buClr>
                <a:schemeClr val="accent1"/>
              </a:buClr>
              <a:buFont typeface="Wingdings" pitchFamily="2" charset="2"/>
              <a:buChar char="§"/>
              <a:defRPr sz="2133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512"/>
              </a:spcBef>
              <a:defRPr sz="2133"/>
            </a:lvl6pPr>
            <a:lvl7pPr>
              <a:lnSpc>
                <a:spcPct val="90000"/>
              </a:lnSpc>
              <a:spcBef>
                <a:spcPts val="512"/>
              </a:spcBef>
              <a:defRPr sz="2133"/>
            </a:lvl7pPr>
            <a:lvl8pPr>
              <a:lnSpc>
                <a:spcPct val="90000"/>
              </a:lnSpc>
              <a:spcBef>
                <a:spcPts val="512"/>
              </a:spcBef>
              <a:defRPr sz="2133"/>
            </a:lvl8pPr>
            <a:lvl9pPr>
              <a:lnSpc>
                <a:spcPct val="90000"/>
              </a:lnSpc>
              <a:spcBef>
                <a:spcPts val="512"/>
              </a:spcBef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383118" y="3812117"/>
            <a:ext cx="5617633" cy="2281768"/>
          </a:xfrm>
          <a:prstGeom prst="rect">
            <a:avLst/>
          </a:prstGeom>
        </p:spPr>
        <p:txBody>
          <a:bodyPr lIns="0" tIns="0" rIns="0" bIns="0"/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133" kern="100" baseline="0">
                <a:latin typeface="Calibri" pitchFamily="34" charset="0"/>
              </a:defRPr>
            </a:lvl1pPr>
            <a:lvl2pPr marL="710382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133" kern="100">
                <a:latin typeface="Calibri" pitchFamily="34" charset="0"/>
              </a:defRPr>
            </a:lvl4pPr>
            <a:lvl5pPr marL="1799955" indent="-359991">
              <a:lnSpc>
                <a:spcPts val="120"/>
              </a:lnSpc>
              <a:spcBef>
                <a:spcPts val="2133"/>
              </a:spcBef>
              <a:buClr>
                <a:schemeClr val="accent1"/>
              </a:buClr>
              <a:buFont typeface="Wingdings" pitchFamily="2" charset="2"/>
              <a:buChar char="§"/>
              <a:defRPr sz="2133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512"/>
              </a:spcBef>
              <a:defRPr sz="2133"/>
            </a:lvl6pPr>
            <a:lvl7pPr>
              <a:lnSpc>
                <a:spcPct val="90000"/>
              </a:lnSpc>
              <a:spcBef>
                <a:spcPts val="512"/>
              </a:spcBef>
              <a:defRPr sz="2133"/>
            </a:lvl7pPr>
            <a:lvl8pPr>
              <a:lnSpc>
                <a:spcPct val="90000"/>
              </a:lnSpc>
              <a:spcBef>
                <a:spcPts val="512"/>
              </a:spcBef>
              <a:defRPr sz="2133"/>
            </a:lvl8pPr>
            <a:lvl9pPr>
              <a:lnSpc>
                <a:spcPct val="90000"/>
              </a:lnSpc>
              <a:spcBef>
                <a:spcPts val="512"/>
              </a:spcBef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0"/>
          </p:nvPr>
        </p:nvSpPr>
        <p:spPr>
          <a:xfrm>
            <a:off x="6239933" y="3812117"/>
            <a:ext cx="5616707" cy="2280707"/>
          </a:xfrm>
          <a:prstGeom prst="rect">
            <a:avLst/>
          </a:prstGeom>
        </p:spPr>
        <p:txBody>
          <a:bodyPr lIns="0" tIns="0" rIns="0" bIns="0"/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133" kern="100" baseline="0">
                <a:latin typeface="Calibri" pitchFamily="34" charset="0"/>
              </a:defRPr>
            </a:lvl1pPr>
            <a:lvl2pPr marL="710382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133" kern="100">
                <a:latin typeface="Calibri" pitchFamily="34" charset="0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133" kern="100">
                <a:latin typeface="Calibri" pitchFamily="34" charset="0"/>
              </a:defRPr>
            </a:lvl4pPr>
            <a:lvl5pPr marL="1799955" indent="-359991">
              <a:lnSpc>
                <a:spcPts val="120"/>
              </a:lnSpc>
              <a:spcBef>
                <a:spcPts val="2133"/>
              </a:spcBef>
              <a:buClr>
                <a:schemeClr val="accent1"/>
              </a:buClr>
              <a:buFont typeface="Wingdings" pitchFamily="2" charset="2"/>
              <a:buChar char="§"/>
              <a:defRPr sz="2133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512"/>
              </a:spcBef>
              <a:defRPr sz="2133"/>
            </a:lvl6pPr>
            <a:lvl7pPr>
              <a:lnSpc>
                <a:spcPct val="90000"/>
              </a:lnSpc>
              <a:spcBef>
                <a:spcPts val="512"/>
              </a:spcBef>
              <a:defRPr sz="2133"/>
            </a:lvl7pPr>
            <a:lvl8pPr>
              <a:lnSpc>
                <a:spcPct val="90000"/>
              </a:lnSpc>
              <a:spcBef>
                <a:spcPts val="512"/>
              </a:spcBef>
              <a:defRPr sz="2133"/>
            </a:lvl8pPr>
            <a:lvl9pPr>
              <a:lnSpc>
                <a:spcPct val="90000"/>
              </a:lnSpc>
              <a:spcBef>
                <a:spcPts val="512"/>
              </a:spcBef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7E85741-B85A-4B82-EFE6-599917CB7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3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383365" y="1221317"/>
            <a:ext cx="5616624" cy="48719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400" kern="100" baseline="0">
                <a:latin typeface="+mn-lt"/>
              </a:defRPr>
            </a:lvl1pPr>
            <a:lvl2pPr marL="710382" indent="-3455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400" kern="100">
                <a:latin typeface="+mn-lt"/>
              </a:defRPr>
            </a:lvl4pPr>
            <a:lvl5pPr marL="1775956" indent="-304792">
              <a:buClr>
                <a:schemeClr val="accent1"/>
              </a:buClr>
              <a:buFont typeface="Wingdings" pitchFamily="2" charset="2"/>
              <a:buChar char="§"/>
              <a:defRPr sz="24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quarter" idx="16"/>
          </p:nvPr>
        </p:nvSpPr>
        <p:spPr>
          <a:xfrm>
            <a:off x="6240016" y="1221317"/>
            <a:ext cx="5613400" cy="48716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400" kern="100" baseline="0">
                <a:latin typeface="+mn-lt"/>
              </a:defRPr>
            </a:lvl1pPr>
            <a:lvl2pPr marL="710382" indent="-3455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400" kern="100">
                <a:latin typeface="+mn-lt"/>
              </a:defRPr>
            </a:lvl4pPr>
            <a:lvl5pPr marL="1775956" indent="-304792">
              <a:buClr>
                <a:schemeClr val="accent1"/>
              </a:buClr>
              <a:buFont typeface="Wingdings" pitchFamily="2" charset="2"/>
              <a:buChar char="§"/>
              <a:defRPr sz="24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4530288-53EE-4AD5-BD86-D9355ACD64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79FD21F-8BA3-4A63-B886-0B5317CA334F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56FBFFE-F213-5C43-8697-99F2C705A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6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3"/>
          <p:cNvSpPr>
            <a:spLocks noGrp="1"/>
          </p:cNvSpPr>
          <p:nvPr>
            <p:ph sz="quarter" idx="19"/>
          </p:nvPr>
        </p:nvSpPr>
        <p:spPr>
          <a:xfrm>
            <a:off x="383362" y="1220694"/>
            <a:ext cx="2687921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quarter" idx="26"/>
          </p:nvPr>
        </p:nvSpPr>
        <p:spPr>
          <a:xfrm>
            <a:off x="3313180" y="1221318"/>
            <a:ext cx="268800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27"/>
          </p:nvPr>
        </p:nvSpPr>
        <p:spPr>
          <a:xfrm>
            <a:off x="6240693" y="1220694"/>
            <a:ext cx="268800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Inhaltsplatzhalter 3"/>
          <p:cNvSpPr>
            <a:spLocks noGrp="1"/>
          </p:cNvSpPr>
          <p:nvPr>
            <p:ph sz="quarter" idx="28"/>
          </p:nvPr>
        </p:nvSpPr>
        <p:spPr>
          <a:xfrm>
            <a:off x="9169401" y="1220694"/>
            <a:ext cx="2688167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Inhaltsplatzhalter 3"/>
          <p:cNvSpPr>
            <a:spLocks noGrp="1"/>
          </p:cNvSpPr>
          <p:nvPr>
            <p:ph sz="quarter" idx="29"/>
          </p:nvPr>
        </p:nvSpPr>
        <p:spPr>
          <a:xfrm>
            <a:off x="385199" y="3777595"/>
            <a:ext cx="2686084" cy="23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0"/>
          </p:nvPr>
        </p:nvSpPr>
        <p:spPr>
          <a:xfrm>
            <a:off x="3311988" y="3777595"/>
            <a:ext cx="2688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Inhaltsplatzhalter 3"/>
          <p:cNvSpPr>
            <a:spLocks noGrp="1"/>
          </p:cNvSpPr>
          <p:nvPr>
            <p:ph sz="quarter" idx="31"/>
          </p:nvPr>
        </p:nvSpPr>
        <p:spPr>
          <a:xfrm>
            <a:off x="6240693" y="3777595"/>
            <a:ext cx="2688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2"/>
          </p:nvPr>
        </p:nvSpPr>
        <p:spPr>
          <a:xfrm>
            <a:off x="9169401" y="3777595"/>
            <a:ext cx="2688167" cy="23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867" baseline="0">
                <a:latin typeface="Calibri" pitchFamily="34" charset="0"/>
              </a:defRPr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1DC342-D4B6-4B97-A7B4-AA77D0DEA6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6E77ADC9-8C8D-4B28-AC3B-3CBD9F328BFD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66993C34-E694-CABC-AF3B-2062E147E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76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D991747-5716-4B1E-8490-9455666F5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1A6031-E009-4B15-BEEA-54A17681C2C6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4764DF0-ED37-A311-5394-A85A50094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1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84000" y="260351"/>
            <a:ext cx="11476800" cy="2664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3034801"/>
            <a:ext cx="11476800" cy="534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3596401"/>
            <a:ext cx="11476800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667" kern="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67D97CF-FD64-6CAA-05F9-C892DF931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4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383364" y="1221318"/>
            <a:ext cx="8544736" cy="48715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9991" indent="-359991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2400" kern="100" baseline="0">
                <a:latin typeface="+mn-lt"/>
              </a:defRPr>
            </a:lvl1pPr>
            <a:lvl2pPr marL="710382" indent="-3455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2pPr>
            <a:lvl3pPr marL="1075173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400" kern="100">
                <a:latin typeface="+mn-lt"/>
              </a:defRPr>
            </a:lvl3pPr>
            <a:lvl4pPr marL="1439964" indent="-359991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400" kern="100">
                <a:latin typeface="+mn-lt"/>
              </a:defRPr>
            </a:lvl4pPr>
            <a:lvl5pPr marL="1775956" indent="-304792">
              <a:buClr>
                <a:schemeClr val="accent1"/>
              </a:buClr>
              <a:buFont typeface="Wingdings" pitchFamily="2" charset="2"/>
              <a:buChar char="§"/>
              <a:defRPr sz="24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quarter" idx="12"/>
          </p:nvPr>
        </p:nvSpPr>
        <p:spPr>
          <a:xfrm>
            <a:off x="9169402" y="1221318"/>
            <a:ext cx="2688167" cy="4871508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90000"/>
              </a:lnSpc>
              <a:spcBef>
                <a:spcPts val="512"/>
              </a:spcBef>
              <a:buClr>
                <a:srgbClr val="EFB900"/>
              </a:buClr>
              <a:buFont typeface="Wingdings" pitchFamily="2" charset="2"/>
              <a:buChar char="§"/>
              <a:defRPr sz="1867" kern="100" baseline="0">
                <a:latin typeface="+mn-lt"/>
              </a:defRPr>
            </a:lvl1pPr>
            <a:lvl2pPr marL="479988" indent="-239994">
              <a:lnSpc>
                <a:spcPct val="90000"/>
              </a:lnSpc>
              <a:spcBef>
                <a:spcPts val="448"/>
              </a:spcBef>
              <a:buClr>
                <a:srgbClr val="EFB900"/>
              </a:buClr>
              <a:buFont typeface="Wingdings" pitchFamily="2" charset="2"/>
              <a:buChar char="§"/>
              <a:defRPr sz="1867" kern="100">
                <a:latin typeface="+mn-lt"/>
              </a:defRPr>
            </a:lvl2pPr>
            <a:lvl3pPr marL="719982" indent="-239994">
              <a:lnSpc>
                <a:spcPct val="90000"/>
              </a:lnSpc>
              <a:spcBef>
                <a:spcPts val="448"/>
              </a:spcBef>
              <a:buClr>
                <a:srgbClr val="EFB900"/>
              </a:buClr>
              <a:buFont typeface="Wingdings" pitchFamily="2" charset="2"/>
              <a:buChar char="§"/>
              <a:defRPr sz="1867" kern="100">
                <a:latin typeface="+mn-lt"/>
              </a:defRPr>
            </a:lvl3pPr>
            <a:lvl4pPr marL="959976" indent="-239994">
              <a:lnSpc>
                <a:spcPct val="90000"/>
              </a:lnSpc>
              <a:spcBef>
                <a:spcPts val="448"/>
              </a:spcBef>
              <a:buClr>
                <a:srgbClr val="EFB900"/>
              </a:buClr>
              <a:buFont typeface="Wingdings" pitchFamily="2" charset="2"/>
              <a:buChar char="§"/>
              <a:tabLst/>
              <a:defRPr sz="1867" kern="100">
                <a:latin typeface="+mn-lt"/>
              </a:defRPr>
            </a:lvl4pPr>
            <a:lvl5pPr marL="1199970" indent="-239994">
              <a:lnSpc>
                <a:spcPct val="90000"/>
              </a:lnSpc>
              <a:spcBef>
                <a:spcPts val="448"/>
              </a:spcBef>
              <a:buClr>
                <a:schemeClr val="accent1"/>
              </a:buClr>
              <a:buFont typeface="Wingdings" pitchFamily="2" charset="2"/>
              <a:buChar char="§"/>
              <a:defRPr sz="1867">
                <a:latin typeface="+mn-lt"/>
              </a:defRPr>
            </a:lvl5pPr>
            <a:lvl6pPr marL="1437181" indent="-241294">
              <a:lnSpc>
                <a:spcPct val="90000"/>
              </a:lnSpc>
              <a:spcBef>
                <a:spcPts val="448"/>
              </a:spcBef>
              <a:defRPr sz="1867"/>
            </a:lvl6pPr>
            <a:lvl7pPr marL="1679958" indent="-239994">
              <a:lnSpc>
                <a:spcPct val="90000"/>
              </a:lnSpc>
              <a:spcBef>
                <a:spcPts val="448"/>
              </a:spcBef>
              <a:defRPr sz="1867"/>
            </a:lvl7pPr>
            <a:lvl8pPr marL="1919952" indent="-239994">
              <a:lnSpc>
                <a:spcPct val="90000"/>
              </a:lnSpc>
              <a:spcBef>
                <a:spcPts val="448"/>
              </a:spcBef>
              <a:defRPr sz="1867"/>
            </a:lvl8pPr>
            <a:lvl9pPr marL="2159946" indent="-239994">
              <a:lnSpc>
                <a:spcPct val="90000"/>
              </a:lnSpc>
              <a:spcBef>
                <a:spcPts val="448"/>
              </a:spcBef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38EDF98-F6A4-46CB-ACED-EF77DC747B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C01587BC-9F1E-477B-A10E-5A02507F9F94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17E5726-28F5-7C7B-A667-72F40FA8D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7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81512" y="260648"/>
            <a:ext cx="11475128" cy="2664296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83365" y="3042481"/>
            <a:ext cx="11473275" cy="5041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4267" cap="all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316FD6-58F5-EA6A-BF5A-6D3F3B4FC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89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81512" y="260648"/>
            <a:ext cx="11475128" cy="2664296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83365" y="3042481"/>
            <a:ext cx="11473275" cy="5041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200" cap="all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B9057F1-2B69-D7AE-8010-E95FEADE6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0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Industry &amp; Automotive">
    <p:bg>
      <p:bgPr>
        <a:solidFill>
          <a:srgbClr val="2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81512" y="260648"/>
            <a:ext cx="11475128" cy="2664296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83365" y="3042481"/>
            <a:ext cx="11473275" cy="5041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200" cap="all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9F49718-F9BC-A1D8-1010-D3C43C4F0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600914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8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-align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4182B5-CB76-4E5A-B79A-4A928B16382F}"/>
              </a:ext>
            </a:extLst>
          </p:cNvPr>
          <p:cNvCxnSpPr/>
          <p:nvPr/>
        </p:nvCxnSpPr>
        <p:spPr>
          <a:xfrm>
            <a:off x="0" y="256117"/>
            <a:ext cx="12192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7DFE7-5F74-41F0-8242-5B7DCB3CBA94}"/>
              </a:ext>
            </a:extLst>
          </p:cNvPr>
          <p:cNvCxnSpPr/>
          <p:nvPr/>
        </p:nvCxnSpPr>
        <p:spPr>
          <a:xfrm>
            <a:off x="0" y="1316567"/>
            <a:ext cx="12192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0290C-05B0-4D13-BDC6-39F6805B660A}"/>
              </a:ext>
            </a:extLst>
          </p:cNvPr>
          <p:cNvCxnSpPr/>
          <p:nvPr/>
        </p:nvCxnSpPr>
        <p:spPr>
          <a:xfrm>
            <a:off x="0" y="6091767"/>
            <a:ext cx="12192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FEAE61-8CD6-442F-AEBB-E974B7F3E716}"/>
              </a:ext>
            </a:extLst>
          </p:cNvPr>
          <p:cNvCxnSpPr/>
          <p:nvPr/>
        </p:nvCxnSpPr>
        <p:spPr>
          <a:xfrm>
            <a:off x="0" y="6595533"/>
            <a:ext cx="12192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0D95B4-5DB5-40B6-8416-6B8197210007}"/>
              </a:ext>
            </a:extLst>
          </p:cNvPr>
          <p:cNvCxnSpPr/>
          <p:nvPr/>
        </p:nvCxnSpPr>
        <p:spPr>
          <a:xfrm>
            <a:off x="381000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553841-2EBD-43CC-8C44-AAFCD69A07C4}"/>
              </a:ext>
            </a:extLst>
          </p:cNvPr>
          <p:cNvCxnSpPr/>
          <p:nvPr/>
        </p:nvCxnSpPr>
        <p:spPr>
          <a:xfrm>
            <a:off x="3069167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D01AF-CEBA-4EFC-B6D3-A24325E75304}"/>
              </a:ext>
            </a:extLst>
          </p:cNvPr>
          <p:cNvCxnSpPr/>
          <p:nvPr/>
        </p:nvCxnSpPr>
        <p:spPr>
          <a:xfrm>
            <a:off x="3312584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5CD035-DE4F-4847-8524-DF4B88A8050B}"/>
              </a:ext>
            </a:extLst>
          </p:cNvPr>
          <p:cNvCxnSpPr/>
          <p:nvPr/>
        </p:nvCxnSpPr>
        <p:spPr>
          <a:xfrm>
            <a:off x="5998633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5B5BA6-95C8-498C-A9FC-049E13D60EF9}"/>
              </a:ext>
            </a:extLst>
          </p:cNvPr>
          <p:cNvCxnSpPr/>
          <p:nvPr/>
        </p:nvCxnSpPr>
        <p:spPr>
          <a:xfrm>
            <a:off x="6239933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B50295-5304-4A78-8E8B-B5BF098A1FB0}"/>
              </a:ext>
            </a:extLst>
          </p:cNvPr>
          <p:cNvCxnSpPr/>
          <p:nvPr/>
        </p:nvCxnSpPr>
        <p:spPr>
          <a:xfrm>
            <a:off x="8925984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BB3D1-04AB-4F31-B5D3-706140051EB8}"/>
              </a:ext>
            </a:extLst>
          </p:cNvPr>
          <p:cNvCxnSpPr/>
          <p:nvPr/>
        </p:nvCxnSpPr>
        <p:spPr>
          <a:xfrm>
            <a:off x="9167284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88B6E1-605A-4B36-A160-55E0304586B6}"/>
              </a:ext>
            </a:extLst>
          </p:cNvPr>
          <p:cNvCxnSpPr/>
          <p:nvPr/>
        </p:nvCxnSpPr>
        <p:spPr>
          <a:xfrm>
            <a:off x="11855451" y="-2117"/>
            <a:ext cx="0" cy="68580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1A0F6-CA7B-450B-A9B4-C9D4201A5483}"/>
              </a:ext>
            </a:extLst>
          </p:cNvPr>
          <p:cNvSpPr/>
          <p:nvPr/>
        </p:nvSpPr>
        <p:spPr>
          <a:xfrm rot="20415216">
            <a:off x="1471705" y="1216134"/>
            <a:ext cx="8665193" cy="4226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This layout is to help you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re-align the guidelines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according to the </a:t>
            </a:r>
            <a:r>
              <a:rPr lang="en-US" sz="5333" b="1" err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Sika</a:t>
            </a: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grid.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Tip: Adjust the guidelines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 maximum zoomed-in view!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F319AF-1500-4E17-8181-3974C0BED33D}"/>
              </a:ext>
            </a:extLst>
          </p:cNvPr>
          <p:cNvCxnSpPr/>
          <p:nvPr/>
        </p:nvCxnSpPr>
        <p:spPr>
          <a:xfrm>
            <a:off x="0" y="933451"/>
            <a:ext cx="12192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85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383365" y="1221319"/>
            <a:ext cx="11473275" cy="48715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80981" marR="0" indent="-380981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5B325"/>
              </a:buClr>
              <a:buSzTx/>
              <a:buFont typeface="Wingdings" panose="05000000000000000000" pitchFamily="2" charset="2"/>
              <a:buChar char="§"/>
              <a:tabLst/>
              <a:defRPr sz="2400" kern="100" baseline="0"/>
            </a:lvl1pPr>
            <a:lvl2pPr marL="731364" marR="0" indent="-380981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5B325"/>
              </a:buClr>
              <a:buSzTx/>
              <a:buFont typeface="Wingdings" panose="05000000000000000000" pitchFamily="2" charset="2"/>
              <a:buChar char="§"/>
              <a:tabLst/>
              <a:defRPr sz="2400"/>
            </a:lvl2pPr>
            <a:lvl3pPr marL="1075146" marR="0" indent="-359982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5B325"/>
              </a:buClr>
              <a:buSzTx/>
              <a:buFont typeface="Wingdings" panose="05000000000000000000" pitchFamily="2" charset="2"/>
              <a:buChar char="§"/>
              <a:tabLst/>
              <a:defRPr sz="2400"/>
            </a:lvl3pPr>
            <a:lvl4pPr marL="1439928" marR="0" indent="-359982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5B325"/>
              </a:buClr>
              <a:buSzTx/>
              <a:buFont typeface="Wingdings" panose="05000000000000000000" pitchFamily="2" charset="2"/>
              <a:buChar char="§"/>
              <a:tabLst/>
              <a:defRPr sz="2400"/>
            </a:lvl4pPr>
            <a:lvl5pPr marL="1775912" marR="0" indent="-359982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5B325"/>
              </a:buClr>
              <a:buSzTx/>
              <a:buFont typeface="Wingdings" panose="05000000000000000000" pitchFamily="2" charset="2"/>
              <a:buChar char="§"/>
              <a:tabLst/>
              <a:defRPr sz="2400"/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  <a:p>
            <a:pPr lvl="1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7140E3C-CE47-3217-4474-EE71346F3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8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_column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383365" y="1221318"/>
            <a:ext cx="11473275" cy="48715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9991" indent="-359991">
              <a:lnSpc>
                <a:spcPct val="90000"/>
              </a:lnSpc>
              <a:spcBef>
                <a:spcPts val="640"/>
              </a:spcBef>
              <a:buClr>
                <a:schemeClr val="accent1"/>
              </a:buClr>
              <a:buFont typeface="Wingdings" pitchFamily="2" charset="2"/>
              <a:buChar char="§"/>
              <a:defRPr sz="2400" kern="100" baseline="0"/>
            </a:lvl1pPr>
            <a:lvl2pPr marL="990575" indent="-380990">
              <a:buClr>
                <a:srgbClr val="EFB900"/>
              </a:buClr>
              <a:buFont typeface="Wingdings" pitchFamily="2" charset="2"/>
              <a:buChar char="§"/>
              <a:defRPr sz="2667"/>
            </a:lvl2pPr>
            <a:lvl3pPr marL="1523962" indent="-304792">
              <a:buClr>
                <a:srgbClr val="EFB900"/>
              </a:buClr>
              <a:buFont typeface="Wingdings" pitchFamily="2" charset="2"/>
              <a:buChar char="§"/>
              <a:defRPr sz="2667"/>
            </a:lvl3pPr>
            <a:lvl4pPr marL="2133547" indent="-304792">
              <a:buClr>
                <a:srgbClr val="EFB900"/>
              </a:buClr>
              <a:buFont typeface="Wingdings" pitchFamily="2" charset="2"/>
              <a:buChar char="§"/>
              <a:defRPr sz="2667"/>
            </a:lvl4pPr>
            <a:lvl5pPr marL="2743131" indent="-304792">
              <a:buClr>
                <a:srgbClr val="EFB900"/>
              </a:buClr>
              <a:buFont typeface="Wingdings" pitchFamily="2" charset="2"/>
              <a:buChar char="§"/>
              <a:defRPr sz="26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4042E-8FE9-48B3-8C7C-204D57EA5A50}" type="slidenum">
              <a:rPr lang="en-US" altLang="en-US"/>
              <a:pPr/>
              <a:t>‹#›</a:t>
            </a:fld>
            <a:r>
              <a:rPr lang="en-GB" altLang="en-US"/>
              <a:t>  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9874FBA1-9177-2990-8E04-E8BECECA4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74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B687A42-054C-42FF-A1F6-772C0878D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817" y="2365585"/>
            <a:ext cx="1474419" cy="1474419"/>
          </a:xfrm>
          <a:custGeom>
            <a:avLst/>
            <a:gdLst>
              <a:gd name="connsiteX0" fmla="*/ 0 w 1474418"/>
              <a:gd name="connsiteY0" fmla="*/ 0 h 1474418"/>
              <a:gd name="connsiteX1" fmla="*/ 1474418 w 1474418"/>
              <a:gd name="connsiteY1" fmla="*/ 0 h 1474418"/>
              <a:gd name="connsiteX2" fmla="*/ 1474418 w 1474418"/>
              <a:gd name="connsiteY2" fmla="*/ 1474418 h 1474418"/>
              <a:gd name="connsiteX3" fmla="*/ 0 w 1474418"/>
              <a:gd name="connsiteY3" fmla="*/ 1474418 h 14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418" h="1474418">
                <a:moveTo>
                  <a:pt x="0" y="0"/>
                </a:moveTo>
                <a:lnTo>
                  <a:pt x="1474418" y="0"/>
                </a:lnTo>
                <a:lnTo>
                  <a:pt x="1474418" y="1474418"/>
                </a:lnTo>
                <a:lnTo>
                  <a:pt x="0" y="1474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F6AF198-377B-443B-B769-F1C3B9A558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79803" y="2365585"/>
            <a:ext cx="1474419" cy="1474419"/>
          </a:xfrm>
          <a:custGeom>
            <a:avLst/>
            <a:gdLst>
              <a:gd name="connsiteX0" fmla="*/ 0 w 1474418"/>
              <a:gd name="connsiteY0" fmla="*/ 0 h 1474418"/>
              <a:gd name="connsiteX1" fmla="*/ 1474418 w 1474418"/>
              <a:gd name="connsiteY1" fmla="*/ 0 h 1474418"/>
              <a:gd name="connsiteX2" fmla="*/ 1474418 w 1474418"/>
              <a:gd name="connsiteY2" fmla="*/ 1474418 h 1474418"/>
              <a:gd name="connsiteX3" fmla="*/ 0 w 1474418"/>
              <a:gd name="connsiteY3" fmla="*/ 1474418 h 14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418" h="1474418">
                <a:moveTo>
                  <a:pt x="0" y="0"/>
                </a:moveTo>
                <a:lnTo>
                  <a:pt x="1474418" y="0"/>
                </a:lnTo>
                <a:lnTo>
                  <a:pt x="1474418" y="1474418"/>
                </a:lnTo>
                <a:lnTo>
                  <a:pt x="0" y="1474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44FB5F6-F7FA-44F7-A5FD-B553B97C27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58791" y="2365585"/>
            <a:ext cx="1474419" cy="1474419"/>
          </a:xfrm>
          <a:custGeom>
            <a:avLst/>
            <a:gdLst>
              <a:gd name="connsiteX0" fmla="*/ 0 w 1474418"/>
              <a:gd name="connsiteY0" fmla="*/ 0 h 1474418"/>
              <a:gd name="connsiteX1" fmla="*/ 1474418 w 1474418"/>
              <a:gd name="connsiteY1" fmla="*/ 0 h 1474418"/>
              <a:gd name="connsiteX2" fmla="*/ 1474418 w 1474418"/>
              <a:gd name="connsiteY2" fmla="*/ 1474418 h 1474418"/>
              <a:gd name="connsiteX3" fmla="*/ 0 w 1474418"/>
              <a:gd name="connsiteY3" fmla="*/ 1474418 h 14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418" h="1474418">
                <a:moveTo>
                  <a:pt x="0" y="0"/>
                </a:moveTo>
                <a:lnTo>
                  <a:pt x="1474418" y="0"/>
                </a:lnTo>
                <a:lnTo>
                  <a:pt x="1474418" y="1474418"/>
                </a:lnTo>
                <a:lnTo>
                  <a:pt x="0" y="1474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DEF8AE2-2423-4FC8-94ED-4145821AC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776" y="2365585"/>
            <a:ext cx="1474419" cy="1474419"/>
          </a:xfrm>
          <a:custGeom>
            <a:avLst/>
            <a:gdLst>
              <a:gd name="connsiteX0" fmla="*/ 0 w 1474418"/>
              <a:gd name="connsiteY0" fmla="*/ 0 h 1474418"/>
              <a:gd name="connsiteX1" fmla="*/ 1474418 w 1474418"/>
              <a:gd name="connsiteY1" fmla="*/ 0 h 1474418"/>
              <a:gd name="connsiteX2" fmla="*/ 1474418 w 1474418"/>
              <a:gd name="connsiteY2" fmla="*/ 1474418 h 1474418"/>
              <a:gd name="connsiteX3" fmla="*/ 0 w 1474418"/>
              <a:gd name="connsiteY3" fmla="*/ 1474418 h 14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418" h="1474418">
                <a:moveTo>
                  <a:pt x="0" y="0"/>
                </a:moveTo>
                <a:lnTo>
                  <a:pt x="1474418" y="0"/>
                </a:lnTo>
                <a:lnTo>
                  <a:pt x="1474418" y="1474418"/>
                </a:lnTo>
                <a:lnTo>
                  <a:pt x="0" y="1474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90E78D3-7122-4269-949C-40C9279825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6764" y="2365585"/>
            <a:ext cx="1474419" cy="1474419"/>
          </a:xfrm>
          <a:custGeom>
            <a:avLst/>
            <a:gdLst>
              <a:gd name="connsiteX0" fmla="*/ 0 w 1474418"/>
              <a:gd name="connsiteY0" fmla="*/ 0 h 1474418"/>
              <a:gd name="connsiteX1" fmla="*/ 1474418 w 1474418"/>
              <a:gd name="connsiteY1" fmla="*/ 0 h 1474418"/>
              <a:gd name="connsiteX2" fmla="*/ 1474418 w 1474418"/>
              <a:gd name="connsiteY2" fmla="*/ 1474418 h 1474418"/>
              <a:gd name="connsiteX3" fmla="*/ 0 w 1474418"/>
              <a:gd name="connsiteY3" fmla="*/ 1474418 h 14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4418" h="1474418">
                <a:moveTo>
                  <a:pt x="0" y="0"/>
                </a:moveTo>
                <a:lnTo>
                  <a:pt x="1474418" y="0"/>
                </a:lnTo>
                <a:lnTo>
                  <a:pt x="1474418" y="1474418"/>
                </a:lnTo>
                <a:lnTo>
                  <a:pt x="0" y="1474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8298379-BC1B-44D7-9A17-47E2C126DC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21C520C-9A29-4795-B8EC-656AB3B4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8759128B-5BC9-EC8C-09FF-8B5BE527E7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28828FE-499A-4367-8BD7-05592C02CF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E187820-4331-0012-66F1-5D6F17427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97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E1D359-982D-426C-8894-3BABB517D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9963" y="1300982"/>
            <a:ext cx="4256036" cy="4256036"/>
          </a:xfrm>
          <a:custGeom>
            <a:avLst/>
            <a:gdLst>
              <a:gd name="connsiteX0" fmla="*/ 2128018 w 4256036"/>
              <a:gd name="connsiteY0" fmla="*/ 1424240 h 4256036"/>
              <a:gd name="connsiteX1" fmla="*/ 1424240 w 4256036"/>
              <a:gd name="connsiteY1" fmla="*/ 2128018 h 4256036"/>
              <a:gd name="connsiteX2" fmla="*/ 2128018 w 4256036"/>
              <a:gd name="connsiteY2" fmla="*/ 2831796 h 4256036"/>
              <a:gd name="connsiteX3" fmla="*/ 2831796 w 4256036"/>
              <a:gd name="connsiteY3" fmla="*/ 2128018 h 4256036"/>
              <a:gd name="connsiteX4" fmla="*/ 2128018 w 4256036"/>
              <a:gd name="connsiteY4" fmla="*/ 1424240 h 4256036"/>
              <a:gd name="connsiteX5" fmla="*/ 2128018 w 4256036"/>
              <a:gd name="connsiteY5" fmla="*/ 0 h 4256036"/>
              <a:gd name="connsiteX6" fmla="*/ 4256036 w 4256036"/>
              <a:gd name="connsiteY6" fmla="*/ 2128018 h 4256036"/>
              <a:gd name="connsiteX7" fmla="*/ 2128018 w 4256036"/>
              <a:gd name="connsiteY7" fmla="*/ 4256036 h 4256036"/>
              <a:gd name="connsiteX8" fmla="*/ 0 w 4256036"/>
              <a:gd name="connsiteY8" fmla="*/ 2128018 h 4256036"/>
              <a:gd name="connsiteX9" fmla="*/ 2128018 w 4256036"/>
              <a:gd name="connsiteY9" fmla="*/ 0 h 42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6036" h="4256036">
                <a:moveTo>
                  <a:pt x="2128018" y="1424240"/>
                </a:moveTo>
                <a:cubicBezTo>
                  <a:pt x="1739332" y="1424240"/>
                  <a:pt x="1424240" y="1739332"/>
                  <a:pt x="1424240" y="2128018"/>
                </a:cubicBezTo>
                <a:cubicBezTo>
                  <a:pt x="1424240" y="2516704"/>
                  <a:pt x="1739332" y="2831796"/>
                  <a:pt x="2128018" y="2831796"/>
                </a:cubicBezTo>
                <a:cubicBezTo>
                  <a:pt x="2516704" y="2831796"/>
                  <a:pt x="2831796" y="2516704"/>
                  <a:pt x="2831796" y="2128018"/>
                </a:cubicBezTo>
                <a:cubicBezTo>
                  <a:pt x="2831796" y="1739332"/>
                  <a:pt x="2516704" y="1424240"/>
                  <a:pt x="2128018" y="1424240"/>
                </a:cubicBezTo>
                <a:close/>
                <a:moveTo>
                  <a:pt x="2128018" y="0"/>
                </a:moveTo>
                <a:cubicBezTo>
                  <a:pt x="3303290" y="0"/>
                  <a:pt x="4256036" y="952746"/>
                  <a:pt x="4256036" y="2128018"/>
                </a:cubicBezTo>
                <a:cubicBezTo>
                  <a:pt x="4256036" y="3303290"/>
                  <a:pt x="3303290" y="4256036"/>
                  <a:pt x="2128018" y="4256036"/>
                </a:cubicBezTo>
                <a:cubicBezTo>
                  <a:pt x="952746" y="4256036"/>
                  <a:pt x="0" y="3303290"/>
                  <a:pt x="0" y="2128018"/>
                </a:cubicBezTo>
                <a:cubicBezTo>
                  <a:pt x="0" y="952746"/>
                  <a:pt x="952746" y="0"/>
                  <a:pt x="212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1BEAA6C-D076-406B-B0A7-4C2BD8E836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48153854-BAB0-DC79-CAFC-B2561B90E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1_Industry &amp; Automotive">
    <p:bg>
      <p:bgPr>
        <a:solidFill>
          <a:srgbClr val="2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84000" y="260351"/>
            <a:ext cx="11476800" cy="2664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3034801"/>
            <a:ext cx="11476800" cy="534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3596401"/>
            <a:ext cx="11476800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667" kern="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045E5D2-96AB-3B79-4F4B-55D039D23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917822" y="3132374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764110" y="3132374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53528" y="3132374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299816" y="3132374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429928" y="4648876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9165833" y="4662322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083714" y="4654710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3752385" y="4654710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608820" y="1615872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0026EA-A64D-4E80-A465-15DB15798F5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A99C81-3259-4D05-961D-A09B9C50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BED38726-8042-629B-C29C-3F1F73B5F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25513" y="2030413"/>
            <a:ext cx="3270251" cy="207327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460875" y="2030413"/>
            <a:ext cx="3270251" cy="207327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96237" y="2030413"/>
            <a:ext cx="3270251" cy="207327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50A1C-A166-472F-80AE-52D8C39967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E0C337-E9C7-470C-987B-B9F81DD5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A2F7F7E-CF06-ABAC-0AAB-459FCA038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6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023F152-7873-4B0C-B307-737607841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631" y="1472310"/>
            <a:ext cx="4055020" cy="3573556"/>
          </a:xfrm>
          <a:custGeom>
            <a:avLst/>
            <a:gdLst>
              <a:gd name="connsiteX0" fmla="*/ 3386804 w 4055020"/>
              <a:gd name="connsiteY0" fmla="*/ 0 h 3573556"/>
              <a:gd name="connsiteX1" fmla="*/ 4055020 w 4055020"/>
              <a:gd name="connsiteY1" fmla="*/ 2360218 h 3573556"/>
              <a:gd name="connsiteX2" fmla="*/ 773723 w 4055020"/>
              <a:gd name="connsiteY2" fmla="*/ 3573556 h 3573556"/>
              <a:gd name="connsiteX3" fmla="*/ 0 w 4055020"/>
              <a:gd name="connsiteY3" fmla="*/ 1002323 h 357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5020" h="3573556">
                <a:moveTo>
                  <a:pt x="3386804" y="0"/>
                </a:moveTo>
                <a:lnTo>
                  <a:pt x="4055020" y="2360218"/>
                </a:lnTo>
                <a:lnTo>
                  <a:pt x="773723" y="3573556"/>
                </a:lnTo>
                <a:lnTo>
                  <a:pt x="0" y="10023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811C096-9DCA-40B1-BCD8-4FACD6ACAF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389AA1-69B3-4246-BA6C-72ABF6E0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F93C10B7-8211-B040-5D8E-D9944B46A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27B9D3-7612-49DD-ACBA-5851C616B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0883" y="2308370"/>
            <a:ext cx="3664395" cy="2974935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0A85F55-F06B-4AEC-A3B0-F708C8051E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C44D36-E31B-41AC-9AF8-684716DC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24D5F3F0-EA87-8FBD-68A9-07746124D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8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F27315-30EE-4AB1-A3F3-9FCE56BB19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0488" y="2455863"/>
            <a:ext cx="1433512" cy="2540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76C66B8-A14C-4A4A-896A-AD13A29154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3117" y="6561667"/>
            <a:ext cx="431800" cy="107951"/>
          </a:xfrm>
        </p:spPr>
        <p:txBody>
          <a:bodyPr/>
          <a:lstStyle/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017F72-C06D-4EDB-AC22-777DAEBC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B8B5E2D6-F7AD-D87F-5162-EAC6823C2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ADDCF14-262D-8EC7-093F-75E461E7D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04" y="6065912"/>
            <a:ext cx="1277736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95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1 colour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2DAFE6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6C300E-EC2C-4E88-B78D-12708A376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89" y="6520442"/>
            <a:ext cx="504913" cy="218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PF DinText Pro" panose="02000506020000020004" pitchFamily="50" charset="0"/>
              </a:defRPr>
            </a:lvl1pPr>
          </a:lstStyle>
          <a:p>
            <a:fld id="{3E4237FA-E359-47A1-A217-A70E16525D27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5139D32-9123-4E59-AFD8-4F0FC92A27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7441" y="6539642"/>
            <a:ext cx="1720551" cy="179727"/>
          </a:xfrm>
          <a:prstGeom prst="rect">
            <a:avLst/>
          </a:prstGeom>
        </p:spPr>
        <p:txBody>
          <a:bodyPr anchor="ctr"/>
          <a:lstStyle>
            <a:lvl1pPr marL="0" indent="0" algn="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900" kern="1200" spc="-31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chemeClr val="accent4">
                    <a:lumMod val="50000"/>
                  </a:schemeClr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DD Month Year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C98BA3-7AF2-4F70-96BE-A879975BFF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0167" y="6539642"/>
            <a:ext cx="3367335" cy="179727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900" kern="1200" spc="-31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chemeClr val="accent4">
                    <a:lumMod val="50000"/>
                  </a:schemeClr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Title of Presentation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7CF327-8D95-4E23-9134-66DDA687E66C}"/>
              </a:ext>
            </a:extLst>
          </p:cNvPr>
          <p:cNvCxnSpPr>
            <a:cxnSpLocks/>
          </p:cNvCxnSpPr>
          <p:nvPr userDrawn="1"/>
        </p:nvCxnSpPr>
        <p:spPr>
          <a:xfrm>
            <a:off x="5878264" y="6586539"/>
            <a:ext cx="0" cy="95776"/>
          </a:xfrm>
          <a:prstGeom prst="line">
            <a:avLst/>
          </a:prstGeom>
          <a:ln>
            <a:solidFill>
              <a:srgbClr val="A41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4178136-2074-426A-AEE6-5544891666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652" y="1622902"/>
            <a:ext cx="10404365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-60" baseline="0" dirty="0">
                <a:solidFill>
                  <a:srgbClr val="2DAFE6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EE72B941-4C17-4BC4-BF17-3F24305193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652" y="2044527"/>
            <a:ext cx="10404365" cy="293704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1600" kern="1200" spc="0" baseline="0" dirty="0">
                <a:solidFill>
                  <a:srgbClr val="2DAFE6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Text goes here…</a:t>
            </a:r>
          </a:p>
        </p:txBody>
      </p:sp>
    </p:spTree>
    <p:extLst>
      <p:ext uri="{BB962C8B-B14F-4D97-AF65-F5344CB8AC3E}">
        <p14:creationId xmlns:p14="http://schemas.microsoft.com/office/powerpoint/2010/main" val="272900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 userDrawn="1">
          <p15:clr>
            <a:srgbClr val="FBAE40"/>
          </p15:clr>
        </p15:guide>
        <p15:guide id="2" pos="7257" userDrawn="1">
          <p15:clr>
            <a:srgbClr val="FBAE40"/>
          </p15:clr>
        </p15:guide>
        <p15:guide id="3" pos="997" userDrawn="1">
          <p15:clr>
            <a:srgbClr val="FBAE40"/>
          </p15:clr>
        </p15:guide>
        <p15:guide id="4" pos="69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A41F35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92EAC-2A49-0363-8B07-FD90AFD83B07}"/>
              </a:ext>
            </a:extLst>
          </p:cNvPr>
          <p:cNvSpPr/>
          <p:nvPr userDrawn="1"/>
        </p:nvSpPr>
        <p:spPr>
          <a:xfrm>
            <a:off x="10656507" y="6273317"/>
            <a:ext cx="1440160" cy="58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23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1" userDrawn="1">
          <p15:clr>
            <a:srgbClr val="FBAE40"/>
          </p15:clr>
        </p15:guide>
        <p15:guide id="4" pos="7257" userDrawn="1">
          <p15:clr>
            <a:srgbClr val="FBAE40"/>
          </p15:clr>
        </p15:guide>
        <p15:guide id="9" pos="6804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  <p15:guide id="11" orient="horz" pos="430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A41F35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EE72B941-4C17-4BC4-BF17-3F24305193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23091" y="5140286"/>
            <a:ext cx="6553200" cy="849801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1300" b="0" kern="1200" spc="0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49915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1" userDrawn="1">
          <p15:clr>
            <a:srgbClr val="FBAE40"/>
          </p15:clr>
        </p15:guide>
        <p15:guide id="4" pos="7257" userDrawn="1">
          <p15:clr>
            <a:srgbClr val="FBAE40"/>
          </p15:clr>
        </p15:guide>
        <p15:guide id="9" pos="6804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  <p15:guide id="11" orient="horz" pos="430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A41F35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EE72B941-4C17-4BC4-BF17-3F24305193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23091" y="5140286"/>
            <a:ext cx="6553200" cy="849801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1300" b="0" kern="1200" spc="0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038557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1" userDrawn="1">
          <p15:clr>
            <a:srgbClr val="FBAE40"/>
          </p15:clr>
        </p15:guide>
        <p15:guide id="4" pos="7257" userDrawn="1">
          <p15:clr>
            <a:srgbClr val="FBAE40"/>
          </p15:clr>
        </p15:guide>
        <p15:guide id="9" pos="6804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  <p15:guide id="11" orient="horz" pos="43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84000" y="260349"/>
            <a:ext cx="11472000" cy="396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4338000"/>
            <a:ext cx="11472000" cy="53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4921201"/>
            <a:ext cx="8688917" cy="1080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2ABDA00-E039-233D-4B16-9BDF0D49B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1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A41F35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6C300E-EC2C-4E88-B78D-12708A376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89" y="6520442"/>
            <a:ext cx="504913" cy="218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PF DinText Pro" panose="02000506020000020004" pitchFamily="50" charset="0"/>
              </a:defRPr>
            </a:lvl1pPr>
          </a:lstStyle>
          <a:p>
            <a:fld id="{3E4237FA-E359-47A1-A217-A70E16525D27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5139D32-9123-4E59-AFD8-4F0FC92A27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7441" y="6539642"/>
            <a:ext cx="1720551" cy="179727"/>
          </a:xfrm>
          <a:prstGeom prst="rect">
            <a:avLst/>
          </a:prstGeom>
        </p:spPr>
        <p:txBody>
          <a:bodyPr anchor="ctr"/>
          <a:lstStyle>
            <a:lvl1pPr marL="0" indent="0" algn="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900" kern="1200" spc="-31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chemeClr val="accent4">
                    <a:lumMod val="50000"/>
                  </a:schemeClr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DD Month Year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C98BA3-7AF2-4F70-96BE-A879975BFF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0167" y="6539642"/>
            <a:ext cx="3367335" cy="179727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900" kern="1200" spc="-31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chemeClr val="accent4">
                    <a:lumMod val="50000"/>
                  </a:schemeClr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Title of Presentation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7CF327-8D95-4E23-9134-66DDA687E66C}"/>
              </a:ext>
            </a:extLst>
          </p:cNvPr>
          <p:cNvCxnSpPr>
            <a:cxnSpLocks/>
          </p:cNvCxnSpPr>
          <p:nvPr userDrawn="1"/>
        </p:nvCxnSpPr>
        <p:spPr>
          <a:xfrm>
            <a:off x="5878264" y="6586539"/>
            <a:ext cx="0" cy="95776"/>
          </a:xfrm>
          <a:prstGeom prst="line">
            <a:avLst/>
          </a:prstGeom>
          <a:ln>
            <a:solidFill>
              <a:srgbClr val="A41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B12D06-E4F7-4DE7-9956-7FDBFF141B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9400" y="5796796"/>
            <a:ext cx="6553200" cy="544184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1300" b="0" kern="1200" spc="0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24790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 userDrawn="1">
          <p15:clr>
            <a:srgbClr val="FBAE40"/>
          </p15:clr>
        </p15:guide>
        <p15:guide id="2" pos="7257" userDrawn="1">
          <p15:clr>
            <a:srgbClr val="FBAE40"/>
          </p15:clr>
        </p15:guide>
        <p15:guide id="3" pos="6955" userDrawn="1">
          <p15:clr>
            <a:srgbClr val="FBAE40"/>
          </p15:clr>
        </p15:guide>
        <p15:guide id="4" pos="756" userDrawn="1">
          <p15:clr>
            <a:srgbClr val="FBAE40"/>
          </p15:clr>
        </p15:guide>
        <p15:guide id="5" orient="horz" pos="1156" userDrawn="1">
          <p15:clr>
            <a:srgbClr val="FBAE40"/>
          </p15:clr>
        </p15:guide>
        <p15:guide id="6" orient="horz" pos="478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ap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286759"/>
            <a:ext cx="11042652" cy="67526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5000"/>
              </a:lnSpc>
              <a:defRPr sz="4000" spc="-151" baseline="0">
                <a:solidFill>
                  <a:srgbClr val="2DAFE6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551FC-1B37-4F2E-93B8-67B6D309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867914"/>
            <a:ext cx="11042651" cy="3806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2000" kern="1200" spc="0" baseline="0" dirty="0">
                <a:solidFill>
                  <a:srgbClr val="A41F35"/>
                </a:solidFill>
                <a:latin typeface="Geogrotesque Stencil A Rg" panose="01000000000000000000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EE72B941-4C17-4BC4-BF17-3F24305193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23091" y="5140286"/>
            <a:ext cx="6553200" cy="849801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lang="en-US" sz="1300" b="0" kern="1200" spc="0" baseline="0" dirty="0">
                <a:solidFill>
                  <a:srgbClr val="77777A"/>
                </a:solidFill>
                <a:latin typeface="PF DinText Pro" panose="02000506020000020004" pitchFamily="50" charset="0"/>
                <a:ea typeface="+mn-ea"/>
                <a:cs typeface="+mn-cs"/>
              </a:defRPr>
            </a:lvl1pPr>
            <a:lvl2pPr marL="358766" indent="0">
              <a:lnSpc>
                <a:spcPct val="100000"/>
              </a:lnSpc>
              <a:spcBef>
                <a:spcPts val="100"/>
              </a:spcBef>
              <a:buNone/>
              <a:defRPr sz="1800" spc="-60" baseline="0">
                <a:solidFill>
                  <a:srgbClr val="777A77"/>
                </a:solidFill>
                <a:latin typeface="Geogrotesque Stencil A Rg" panose="01000000000000000000" pitchFamily="50" charset="0"/>
              </a:defRPr>
            </a:lvl2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9402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1" userDrawn="1">
          <p15:clr>
            <a:srgbClr val="FBAE40"/>
          </p15:clr>
        </p15:guide>
        <p15:guide id="4" pos="7257" userDrawn="1">
          <p15:clr>
            <a:srgbClr val="FBAE40"/>
          </p15:clr>
        </p15:guide>
        <p15:guide id="9" pos="6804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  <p15:guide id="11" orient="horz" pos="430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hite 14p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456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2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84000" y="260349"/>
            <a:ext cx="11472000" cy="396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4338000"/>
            <a:ext cx="11472000" cy="53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4921201"/>
            <a:ext cx="8688917" cy="1080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A6D1FCA-5966-9A60-6C46-3E42DCBF92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3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2_Industry &amp; Automotive">
    <p:bg>
      <p:bgPr>
        <a:solidFill>
          <a:srgbClr val="2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84000" y="260349"/>
            <a:ext cx="11472000" cy="396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84000" y="4338000"/>
            <a:ext cx="11472000" cy="53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84000" y="4921201"/>
            <a:ext cx="8688917" cy="1080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kern="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A489FE9-0B31-FF17-70B1-72A2FA7FF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84000" y="1376363"/>
            <a:ext cx="11472000" cy="20526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84000" y="3519704"/>
            <a:ext cx="11472000" cy="1800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EB45168-5330-01A8-627D-3BBABFC2EE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7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Divider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84000" y="1376363"/>
            <a:ext cx="11472000" cy="20526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84000" y="3519704"/>
            <a:ext cx="11472000" cy="1800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8B0E64F-8010-EBA4-0E13-02C92AD7AF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Divider_Industry &amp; Automotive">
    <p:bg>
      <p:bgPr>
        <a:solidFill>
          <a:srgbClr val="2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84000" y="1376363"/>
            <a:ext cx="11472000" cy="20526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84000" y="3519704"/>
            <a:ext cx="11472000" cy="1800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F2E0978-0941-8342-3ACE-BD3CA626E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00" y="5896906"/>
            <a:ext cx="1369305" cy="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473838-C16B-4E17-A0F1-1B5870DFF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383" imgH="384" progId="TCLayout.ActiveDocument.1">
                  <p:embed/>
                </p:oleObj>
              </mc:Choice>
              <mc:Fallback>
                <p:oleObj name="think-cell Slide" r:id="rId46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473838-C16B-4E17-A0F1-1B5870DFF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36681E4-E79E-4A0D-A116-71C4BB4EC4F1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D88AF61-FBC3-4425-A3CE-A66A643DA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3117" y="6561667"/>
            <a:ext cx="431800" cy="107951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67"/>
            </a:lvl1pPr>
          </a:lstStyle>
          <a:p>
            <a:fld id="{FF8603F1-E04A-4D9F-8205-676DC5DF1FED}" type="slidenum">
              <a:rPr lang="en-US" altLang="de-DE"/>
              <a:pPr/>
              <a:t>‹#›</a:t>
            </a:fld>
            <a:r>
              <a:rPr lang="en-GB" altLang="de-DE"/>
              <a:t>  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2C99677-474A-4ACD-90AE-A6FF3B5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357718"/>
            <a:ext cx="11474449" cy="6985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028" name="Text Placeholder 8">
            <a:extLst>
              <a:ext uri="{FF2B5EF4-FFF2-40B4-BE49-F238E27FC236}">
                <a16:creationId xmlns:a16="http://schemas.microsoft.com/office/drawing/2014/main" id="{25A545CC-1060-4A71-8EC8-CA6100312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3118" y="1221318"/>
            <a:ext cx="11474449" cy="48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59" r:id="rId3"/>
    <p:sldLayoutId id="2147484017" r:id="rId4"/>
    <p:sldLayoutId id="2147484018" r:id="rId5"/>
    <p:sldLayoutId id="2147484060" r:id="rId6"/>
    <p:sldLayoutId id="2147484019" r:id="rId7"/>
    <p:sldLayoutId id="2147484020" r:id="rId8"/>
    <p:sldLayoutId id="2147484061" r:id="rId9"/>
    <p:sldLayoutId id="2147484009" r:id="rId10"/>
    <p:sldLayoutId id="2147484021" r:id="rId11"/>
    <p:sldLayoutId id="2147484022" r:id="rId12"/>
    <p:sldLayoutId id="2147484023" r:id="rId13"/>
    <p:sldLayoutId id="2147484062" r:id="rId14"/>
    <p:sldLayoutId id="2147484024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25" r:id="rId21"/>
    <p:sldLayoutId id="2147484026" r:id="rId22"/>
    <p:sldLayoutId id="2147484063" r:id="rId23"/>
    <p:sldLayoutId id="2147484027" r:id="rId24"/>
    <p:sldLayoutId id="2147484028" r:id="rId25"/>
    <p:sldLayoutId id="2147484030" r:id="rId26"/>
    <p:sldLayoutId id="2147484040" r:id="rId27"/>
    <p:sldLayoutId id="2147484042" r:id="rId28"/>
    <p:sldLayoutId id="2147484046" r:id="rId29"/>
    <p:sldLayoutId id="2147484050" r:id="rId30"/>
    <p:sldLayoutId id="2147484054" r:id="rId31"/>
    <p:sldLayoutId id="2147484055" r:id="rId32"/>
    <p:sldLayoutId id="2147484056" r:id="rId33"/>
    <p:sldLayoutId id="2147484057" r:id="rId34"/>
    <p:sldLayoutId id="2147484058" r:id="rId35"/>
    <p:sldLayoutId id="2147484064" r:id="rId36"/>
    <p:sldLayoutId id="2147484065" r:id="rId37"/>
    <p:sldLayoutId id="2147484068" r:id="rId38"/>
    <p:sldLayoutId id="2147484069" r:id="rId39"/>
    <p:sldLayoutId id="2147484070" r:id="rId40"/>
    <p:sldLayoutId id="2147484071" r:id="rId41"/>
    <p:sldLayoutId id="2147484072" r:id="rId42"/>
  </p:sldLayoutIdLst>
  <p:hf hdr="0" ftr="0" dt="0"/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269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19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2775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565701-498B-4BA6-9AF2-C14C63DAE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18" y="4337051"/>
            <a:ext cx="11472333" cy="533400"/>
          </a:xfrm>
        </p:spPr>
        <p:txBody>
          <a:bodyPr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Incozol-341 LV - Switch Effortlessly. Save Instantly. </a:t>
            </a:r>
          </a:p>
        </p:txBody>
      </p:sp>
      <p:pic>
        <p:nvPicPr>
          <p:cNvPr id="17412" name="Picture Placeholder 7">
            <a:extLst>
              <a:ext uri="{FF2B5EF4-FFF2-40B4-BE49-F238E27FC236}">
                <a16:creationId xmlns:a16="http://schemas.microsoft.com/office/drawing/2014/main" id="{88669900-EA06-4698-B1E9-D5AC5E4AFA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446" b="23446"/>
          <a:stretch/>
        </p:blipFill>
        <p:spPr>
          <a:xfrm>
            <a:off x="359833" y="260351"/>
            <a:ext cx="11472333" cy="3960283"/>
          </a:xfrm>
        </p:spPr>
      </p:pic>
    </p:spTree>
    <p:extLst>
      <p:ext uri="{BB962C8B-B14F-4D97-AF65-F5344CB8AC3E}">
        <p14:creationId xmlns:p14="http://schemas.microsoft.com/office/powerpoint/2010/main" val="163091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D0F23-19C2-2CE2-E386-C345DF157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7106-8745-1011-2A31-B0D762C0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1A6D7E"/>
                </a:solidFill>
              </a:rPr>
              <a:t>Guide Formulation </a:t>
            </a:r>
            <a:r>
              <a:rPr lang="en-GB" sz="2800" dirty="0" err="1">
                <a:solidFill>
                  <a:srgbClr val="1A6D7E"/>
                </a:solidFill>
              </a:rPr>
              <a:t>Incozol</a:t>
            </a:r>
            <a:r>
              <a:rPr lang="en-GB" sz="2800" dirty="0">
                <a:solidFill>
                  <a:srgbClr val="1A6D7E"/>
                </a:solidFill>
              </a:rPr>
              <a:t> LV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2k </a:t>
            </a:r>
            <a:r>
              <a:rPr lang="en-GB" dirty="0" err="1">
                <a:solidFill>
                  <a:schemeClr val="accent1"/>
                </a:solidFill>
              </a:rPr>
              <a:t>pu</a:t>
            </a:r>
            <a:r>
              <a:rPr lang="en-GB" dirty="0">
                <a:solidFill>
                  <a:schemeClr val="accent1"/>
                </a:solidFill>
              </a:rPr>
              <a:t> automotive refinish clearcoat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A205A2-FB47-3539-870A-478039C11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97052"/>
              </p:ext>
            </p:extLst>
          </p:nvPr>
        </p:nvGraphicFramePr>
        <p:xfrm>
          <a:off x="452925" y="1215614"/>
          <a:ext cx="6189922" cy="3063602"/>
        </p:xfrm>
        <a:graphic>
          <a:graphicData uri="http://schemas.openxmlformats.org/drawingml/2006/table">
            <a:tbl>
              <a:tblPr/>
              <a:tblGrid>
                <a:gridCol w="1949616">
                  <a:extLst>
                    <a:ext uri="{9D8B030D-6E8A-4147-A177-3AD203B41FA5}">
                      <a16:colId xmlns:a16="http://schemas.microsoft.com/office/drawing/2014/main" val="1536350371"/>
                    </a:ext>
                  </a:extLst>
                </a:gridCol>
                <a:gridCol w="2437135">
                  <a:extLst>
                    <a:ext uri="{9D8B030D-6E8A-4147-A177-3AD203B41FA5}">
                      <a16:colId xmlns:a16="http://schemas.microsoft.com/office/drawing/2014/main" val="3749081361"/>
                    </a:ext>
                  </a:extLst>
                </a:gridCol>
                <a:gridCol w="1803171">
                  <a:extLst>
                    <a:ext uri="{9D8B030D-6E8A-4147-A177-3AD203B41FA5}">
                      <a16:colId xmlns:a16="http://schemas.microsoft.com/office/drawing/2014/main" val="2774076320"/>
                    </a:ext>
                  </a:extLst>
                </a:gridCol>
              </a:tblGrid>
              <a:tr h="112898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 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854822"/>
                  </a:ext>
                </a:extLst>
              </a:tr>
              <a:tr h="50531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Component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Parts by weight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10298"/>
                  </a:ext>
                </a:extLst>
              </a:tr>
              <a:tr h="3168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Acrylic Polyol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Joncryl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942315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UV Absorber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Tinuvin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518846"/>
                  </a:ext>
                </a:extLst>
              </a:tr>
              <a:tr h="2603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UV Stabiliser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Tinuvin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599367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 &amp; Levelling Additive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BYK 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381737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Solvent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Butyl Acetate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60950"/>
                  </a:ext>
                </a:extLst>
              </a:tr>
              <a:tr h="4111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TIB KAT 216 (10% Sol in BA)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41724"/>
                  </a:ext>
                </a:extLst>
              </a:tr>
              <a:tr h="2888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Moisture Scavenger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Incozol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258538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Reactive Diluent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 </a:t>
                      </a:r>
                      <a:r>
                        <a:rPr lang="en-GB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Incozol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LV/</a:t>
                      </a:r>
                      <a:r>
                        <a:rPr lang="en-GB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Incozol-341 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4818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9348123-452F-A98B-1A34-0D1F5C47CB9A}"/>
              </a:ext>
            </a:extLst>
          </p:cNvPr>
          <p:cNvGraphicFramePr>
            <a:graphicFrameLocks noGrp="1"/>
          </p:cNvGraphicFramePr>
          <p:nvPr/>
        </p:nvGraphicFramePr>
        <p:xfrm>
          <a:off x="453376" y="4869160"/>
          <a:ext cx="6189471" cy="1119999"/>
        </p:xfrm>
        <a:graphic>
          <a:graphicData uri="http://schemas.openxmlformats.org/drawingml/2006/table">
            <a:tbl>
              <a:tblPr/>
              <a:tblGrid>
                <a:gridCol w="2294095">
                  <a:extLst>
                    <a:ext uri="{9D8B030D-6E8A-4147-A177-3AD203B41FA5}">
                      <a16:colId xmlns:a16="http://schemas.microsoft.com/office/drawing/2014/main" val="919009861"/>
                    </a:ext>
                  </a:extLst>
                </a:gridCol>
                <a:gridCol w="2188568">
                  <a:extLst>
                    <a:ext uri="{9D8B030D-6E8A-4147-A177-3AD203B41FA5}">
                      <a16:colId xmlns:a16="http://schemas.microsoft.com/office/drawing/2014/main" val="1281563730"/>
                    </a:ext>
                  </a:extLst>
                </a:gridCol>
                <a:gridCol w="1706808">
                  <a:extLst>
                    <a:ext uri="{9D8B030D-6E8A-4147-A177-3AD203B41FA5}">
                      <a16:colId xmlns:a16="http://schemas.microsoft.com/office/drawing/2014/main" val="1779848832"/>
                    </a:ext>
                  </a:extLst>
                </a:gridCol>
              </a:tblGrid>
              <a:tr h="23522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 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82538"/>
                  </a:ext>
                </a:extLst>
              </a:tr>
              <a:tr h="46161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Component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Parts by weight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518197"/>
                  </a:ext>
                </a:extLst>
              </a:tr>
              <a:tr h="405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PolyIsocyanate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n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Desmodur N3300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548660"/>
                  </a:ext>
                </a:extLst>
              </a:tr>
            </a:tbl>
          </a:graphicData>
        </a:graphic>
      </p:graphicFrame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D427890-E5A5-5127-5AA0-3AF3BE0478B2}"/>
              </a:ext>
            </a:extLst>
          </p:cNvPr>
          <p:cNvSpPr txBox="1">
            <a:spLocks/>
          </p:cNvSpPr>
          <p:nvPr/>
        </p:nvSpPr>
        <p:spPr bwMode="auto">
          <a:xfrm>
            <a:off x="6844170" y="1370047"/>
            <a:ext cx="4717801" cy="10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rgbClr val="424242"/>
                </a:solidFill>
                <a:effectLst/>
                <a:latin typeface="+mj-lt"/>
              </a:rPr>
              <a:t>The same formulation was used throughout, with the only variable being the </a:t>
            </a:r>
            <a:r>
              <a:rPr lang="en-US" dirty="0">
                <a:solidFill>
                  <a:srgbClr val="424242"/>
                </a:solidFill>
                <a:latin typeface="+mj-lt"/>
              </a:rPr>
              <a:t>reactive diluent</a:t>
            </a:r>
          </a:p>
          <a:p>
            <a:r>
              <a:rPr lang="en-US" dirty="0">
                <a:solidFill>
                  <a:srgbClr val="424242"/>
                </a:solidFill>
                <a:latin typeface="+mj-lt"/>
              </a:rPr>
              <a:t>Formulated to the same VOC</a:t>
            </a:r>
          </a:p>
          <a:p>
            <a:r>
              <a:rPr lang="en-US" i="0" dirty="0">
                <a:solidFill>
                  <a:srgbClr val="424242"/>
                </a:solidFill>
                <a:effectLst/>
                <a:latin typeface="+mj-lt"/>
              </a:rPr>
              <a:t>A comparison was made between standard Incozol LV and the new </a:t>
            </a:r>
            <a:r>
              <a:rPr lang="en-US" b="1" i="0" dirty="0">
                <a:solidFill>
                  <a:schemeClr val="accent1"/>
                </a:solidFill>
                <a:effectLst/>
                <a:latin typeface="+mj-lt"/>
              </a:rPr>
              <a:t>Incozol-341 LV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27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98180-AB35-0A3A-B1CB-3AFEB377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3ADF35-723B-52E8-7580-4C030051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physical properties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891F5367-D044-6AE5-4AE0-8EF0DF765C3C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A0F9C0-CCF9-4881-BFDA-2066C9C5F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44498"/>
              </p:ext>
            </p:extLst>
          </p:nvPr>
        </p:nvGraphicFramePr>
        <p:xfrm>
          <a:off x="593584" y="1829851"/>
          <a:ext cx="5004672" cy="3737690"/>
        </p:xfrm>
        <a:graphic>
          <a:graphicData uri="http://schemas.openxmlformats.org/drawingml/2006/table">
            <a:tbl>
              <a:tblPr/>
              <a:tblGrid>
                <a:gridCol w="2033702">
                  <a:extLst>
                    <a:ext uri="{9D8B030D-6E8A-4147-A177-3AD203B41FA5}">
                      <a16:colId xmlns:a16="http://schemas.microsoft.com/office/drawing/2014/main" val="3791389974"/>
                    </a:ext>
                  </a:extLst>
                </a:gridCol>
                <a:gridCol w="1485485">
                  <a:extLst>
                    <a:ext uri="{9D8B030D-6E8A-4147-A177-3AD203B41FA5}">
                      <a16:colId xmlns:a16="http://schemas.microsoft.com/office/drawing/2014/main" val="3570562463"/>
                    </a:ext>
                  </a:extLst>
                </a:gridCol>
                <a:gridCol w="1485485">
                  <a:extLst>
                    <a:ext uri="{9D8B030D-6E8A-4147-A177-3AD203B41FA5}">
                      <a16:colId xmlns:a16="http://schemas.microsoft.com/office/drawing/2014/main" val="1255829725"/>
                    </a:ext>
                  </a:extLst>
                </a:gridCol>
              </a:tblGrid>
              <a:tr h="13277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34273"/>
                  </a:ext>
                </a:extLst>
              </a:tr>
              <a:tr h="6024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 Life (min)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5513"/>
                  </a:ext>
                </a:extLst>
              </a:tr>
              <a:tr h="6024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Solids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16706"/>
                  </a:ext>
                </a:extLst>
              </a:tr>
              <a:tr h="6024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Viscosity (sec) - Ford Cup B4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956315"/>
                  </a:ext>
                </a:extLst>
              </a:tr>
              <a:tr h="6024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SG (g/L)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9091"/>
                  </a:ext>
                </a:extLst>
              </a:tr>
            </a:tbl>
          </a:graphicData>
        </a:graphic>
      </p:graphicFrame>
      <p:pic>
        <p:nvPicPr>
          <p:cNvPr id="10" name="Picture 9" descr="A group of metal plates&#10;&#10;Description automatically generated">
            <a:extLst>
              <a:ext uri="{FF2B5EF4-FFF2-40B4-BE49-F238E27FC236}">
                <a16:creationId xmlns:a16="http://schemas.microsoft.com/office/drawing/2014/main" id="{CB412111-B9D6-F2DB-D21B-214FF8FD3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51"/>
          <a:stretch/>
        </p:blipFill>
        <p:spPr>
          <a:xfrm>
            <a:off x="6341557" y="1829851"/>
            <a:ext cx="4453169" cy="4120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E2FD0F-0895-9ACD-35B6-FA911C8C44FA}"/>
              </a:ext>
            </a:extLst>
          </p:cNvPr>
          <p:cNvSpPr/>
          <p:nvPr/>
        </p:nvSpPr>
        <p:spPr>
          <a:xfrm>
            <a:off x="6518563" y="5457090"/>
            <a:ext cx="2106706" cy="4807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 PU Automotive Refinish Clearcoat with Inc LV Standard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25A3CC-DA78-A911-CF89-6AD9CB7AEF59}"/>
              </a:ext>
            </a:extLst>
          </p:cNvPr>
          <p:cNvSpPr/>
          <p:nvPr/>
        </p:nvSpPr>
        <p:spPr>
          <a:xfrm>
            <a:off x="8802275" y="5456818"/>
            <a:ext cx="1992451" cy="4810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 PU Automotive Refinish Clearcoat with Incozol-341 LV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4EE12606-A218-DE02-173A-15E69CCA88AB}"/>
              </a:ext>
            </a:extLst>
          </p:cNvPr>
          <p:cNvSpPr txBox="1">
            <a:spLocks/>
          </p:cNvSpPr>
          <p:nvPr/>
        </p:nvSpPr>
        <p:spPr bwMode="auto">
          <a:xfrm>
            <a:off x="487026" y="907150"/>
            <a:ext cx="11474449" cy="4807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Offers comparable physical properties to Incozol LV and can be seamlessly substituted without the need for reformulation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DBBCC4-D40B-0101-984B-DB2BECC129D5}"/>
              </a:ext>
            </a:extLst>
          </p:cNvPr>
          <p:cNvSpPr/>
          <p:nvPr/>
        </p:nvSpPr>
        <p:spPr>
          <a:xfrm>
            <a:off x="7252855" y="0"/>
            <a:ext cx="2483427" cy="11845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Ask Georgina about Voc And solids </a:t>
            </a:r>
          </a:p>
        </p:txBody>
      </p:sp>
    </p:spTree>
    <p:extLst>
      <p:ext uri="{BB962C8B-B14F-4D97-AF65-F5344CB8AC3E}">
        <p14:creationId xmlns:p14="http://schemas.microsoft.com/office/powerpoint/2010/main" val="13740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2FC62-4D46-A2F5-B984-F6F5CA62F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B77B3-23E3-F679-3CE5-6A4CABE3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39685"/>
            <a:ext cx="11474449" cy="698500"/>
          </a:xfrm>
        </p:spPr>
        <p:txBody>
          <a:bodyPr/>
          <a:lstStyle/>
          <a:p>
            <a:r>
              <a:rPr lang="en-US" sz="2800" dirty="0"/>
              <a:t>dry film properties</a:t>
            </a:r>
            <a:endParaRPr lang="de-DE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D909BAB8-BF8B-0AAF-F059-95C6541FF2FA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35CF6C-1E3D-A8BF-58AE-24F24B17BFA3}"/>
              </a:ext>
            </a:extLst>
          </p:cNvPr>
          <p:cNvGraphicFramePr>
            <a:graphicFrameLocks noGrp="1"/>
          </p:cNvGraphicFramePr>
          <p:nvPr/>
        </p:nvGraphicFramePr>
        <p:xfrm>
          <a:off x="701449" y="2450004"/>
          <a:ext cx="5103595" cy="3843220"/>
        </p:xfrm>
        <a:graphic>
          <a:graphicData uri="http://schemas.openxmlformats.org/drawingml/2006/table">
            <a:tbl>
              <a:tblPr/>
              <a:tblGrid>
                <a:gridCol w="1817719">
                  <a:extLst>
                    <a:ext uri="{9D8B030D-6E8A-4147-A177-3AD203B41FA5}">
                      <a16:colId xmlns:a16="http://schemas.microsoft.com/office/drawing/2014/main" val="1760162138"/>
                    </a:ext>
                  </a:extLst>
                </a:gridCol>
                <a:gridCol w="1607982">
                  <a:extLst>
                    <a:ext uri="{9D8B030D-6E8A-4147-A177-3AD203B41FA5}">
                      <a16:colId xmlns:a16="http://schemas.microsoft.com/office/drawing/2014/main" val="2440377264"/>
                    </a:ext>
                  </a:extLst>
                </a:gridCol>
                <a:gridCol w="1677894">
                  <a:extLst>
                    <a:ext uri="{9D8B030D-6E8A-4147-A177-3AD203B41FA5}">
                      <a16:colId xmlns:a16="http://schemas.microsoft.com/office/drawing/2014/main" val="75895779"/>
                    </a:ext>
                  </a:extLst>
                </a:gridCol>
              </a:tblGrid>
              <a:tr h="15891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86087"/>
                  </a:ext>
                </a:extLst>
              </a:tr>
              <a:tr h="5635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Gloss @ 60</a:t>
                      </a: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</a:t>
                      </a: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GU 1d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827396"/>
                  </a:ext>
                </a:extLst>
              </a:tr>
              <a:tr h="5635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Gloss @60° GU 7d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618298"/>
                  </a:ext>
                </a:extLst>
              </a:tr>
              <a:tr h="5635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Persoz Hardness (s) 1d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35955"/>
                  </a:ext>
                </a:extLst>
              </a:tr>
              <a:tr h="5635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Persoz Hardness (s) 7d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62057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DB66D83-02F4-C5FF-08E8-185F00DEC7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756614">
            <a:off x="6952528" y="2805172"/>
            <a:ext cx="3392569" cy="3051133"/>
          </a:xfrm>
          <a:prstGeom prst="rect">
            <a:avLst/>
          </a:prstGeom>
          <a:ln w="38100">
            <a:noFill/>
          </a:ln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D9F7DB78-3E8D-F4CA-6A04-71B68FF9C960}"/>
              </a:ext>
            </a:extLst>
          </p:cNvPr>
          <p:cNvSpPr txBox="1">
            <a:spLocks/>
          </p:cNvSpPr>
          <p:nvPr/>
        </p:nvSpPr>
        <p:spPr bwMode="auto">
          <a:xfrm>
            <a:off x="701450" y="1261692"/>
            <a:ext cx="10074128" cy="9131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Early hardness development - Improved 1 day and 7 day hardness when compared to Incozol LV</a:t>
            </a:r>
          </a:p>
        </p:txBody>
      </p:sp>
    </p:spTree>
    <p:extLst>
      <p:ext uri="{BB962C8B-B14F-4D97-AF65-F5344CB8AC3E}">
        <p14:creationId xmlns:p14="http://schemas.microsoft.com/office/powerpoint/2010/main" val="75017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A72D3-DE1E-4545-F396-D18923ED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67F18C-B6EA-3EBA-973C-12A28C27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86184"/>
            <a:ext cx="11474449" cy="698500"/>
          </a:xfrm>
        </p:spPr>
        <p:txBody>
          <a:bodyPr/>
          <a:lstStyle/>
          <a:p>
            <a:r>
              <a:rPr lang="en-US" sz="2800" dirty="0"/>
              <a:t>Faster drying with Incozol-341 LV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E3132512-BCD8-BA64-D61C-CB221F4A5B5A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EB0DE496-D21A-0A4E-109C-E544113F25AC}"/>
              </a:ext>
            </a:extLst>
          </p:cNvPr>
          <p:cNvSpPr txBox="1">
            <a:spLocks/>
          </p:cNvSpPr>
          <p:nvPr/>
        </p:nvSpPr>
        <p:spPr bwMode="auto">
          <a:xfrm>
            <a:off x="1058935" y="1018736"/>
            <a:ext cx="10074128" cy="488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Comparable drying time when compared to Incozol LV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493B-197E-CD19-2951-FCA7CE629C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3424" y="1719141"/>
            <a:ext cx="1581476" cy="1451116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F5B1D5F-1EDA-11BA-C818-9859D087DD7A}"/>
              </a:ext>
            </a:extLst>
          </p:cNvPr>
          <p:cNvGraphicFramePr/>
          <p:nvPr/>
        </p:nvGraphicFramePr>
        <p:xfrm>
          <a:off x="775846" y="1719141"/>
          <a:ext cx="6773030" cy="474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603331-D4D2-8E97-3CBF-DB4776992404}"/>
              </a:ext>
            </a:extLst>
          </p:cNvPr>
          <p:cNvSpPr txBox="1"/>
          <p:nvPr/>
        </p:nvSpPr>
        <p:spPr>
          <a:xfrm>
            <a:off x="8584442" y="3429000"/>
            <a:ext cx="2657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15 minutes faster tack-free tie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Improved through dry time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No change in formulation required</a:t>
            </a:r>
          </a:p>
        </p:txBody>
      </p:sp>
    </p:spTree>
    <p:extLst>
      <p:ext uri="{BB962C8B-B14F-4D97-AF65-F5344CB8AC3E}">
        <p14:creationId xmlns:p14="http://schemas.microsoft.com/office/powerpoint/2010/main" val="140444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39909-8896-4CF2-8FDE-5C26B859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42A362A-1F13-1276-381E-22AC20E28A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784795"/>
              </p:ext>
            </p:extLst>
          </p:nvPr>
        </p:nvGraphicFramePr>
        <p:xfrm>
          <a:off x="383118" y="1626468"/>
          <a:ext cx="11474449" cy="488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643DC12-5E07-CC22-11E5-3CF4767D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40383"/>
            <a:ext cx="11474449" cy="698500"/>
          </a:xfrm>
        </p:spPr>
        <p:txBody>
          <a:bodyPr/>
          <a:lstStyle/>
          <a:p>
            <a:r>
              <a:rPr lang="en-US" sz="2800" dirty="0"/>
              <a:t>Chemical and stain resistance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8AB34929-8525-7C6E-FB9F-EEACBAD9FC85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FA9C87-3B49-B811-784B-6593D95C866D}"/>
              </a:ext>
            </a:extLst>
          </p:cNvPr>
          <p:cNvGraphicFramePr>
            <a:graphicFrameLocks noGrp="1"/>
          </p:cNvGraphicFramePr>
          <p:nvPr/>
        </p:nvGraphicFramePr>
        <p:xfrm>
          <a:off x="8193451" y="1866512"/>
          <a:ext cx="3174889" cy="526062"/>
        </p:xfrm>
        <a:graphic>
          <a:graphicData uri="http://schemas.openxmlformats.org/drawingml/2006/table">
            <a:tbl>
              <a:tblPr/>
              <a:tblGrid>
                <a:gridCol w="705732">
                  <a:extLst>
                    <a:ext uri="{9D8B030D-6E8A-4147-A177-3AD203B41FA5}">
                      <a16:colId xmlns:a16="http://schemas.microsoft.com/office/drawing/2014/main" val="301510433"/>
                    </a:ext>
                  </a:extLst>
                </a:gridCol>
                <a:gridCol w="264891">
                  <a:extLst>
                    <a:ext uri="{9D8B030D-6E8A-4147-A177-3AD203B41FA5}">
                      <a16:colId xmlns:a16="http://schemas.microsoft.com/office/drawing/2014/main" val="2543803425"/>
                    </a:ext>
                  </a:extLst>
                </a:gridCol>
                <a:gridCol w="969466">
                  <a:extLst>
                    <a:ext uri="{9D8B030D-6E8A-4147-A177-3AD203B41FA5}">
                      <a16:colId xmlns:a16="http://schemas.microsoft.com/office/drawing/2014/main" val="2546805695"/>
                    </a:ext>
                  </a:extLst>
                </a:gridCol>
                <a:gridCol w="266400">
                  <a:extLst>
                    <a:ext uri="{9D8B030D-6E8A-4147-A177-3AD203B41FA5}">
                      <a16:colId xmlns:a16="http://schemas.microsoft.com/office/drawing/2014/main" val="4243947711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665627759"/>
                    </a:ext>
                  </a:extLst>
                </a:gridCol>
              </a:tblGrid>
              <a:tr h="176400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Scoring Key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film removal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staining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48588"/>
                  </a:ext>
                </a:extLst>
              </a:tr>
              <a:tr h="1748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cracking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staining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497395"/>
                  </a:ext>
                </a:extLst>
              </a:tr>
              <a:tr h="1748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cracking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change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740975"/>
                  </a:ext>
                </a:extLst>
              </a:tr>
            </a:tbl>
          </a:graphicData>
        </a:graphic>
      </p:graphicFrame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AA4B8D28-CB2D-92F4-42A5-60BFB40AD4B9}"/>
              </a:ext>
            </a:extLst>
          </p:cNvPr>
          <p:cNvSpPr txBox="1">
            <a:spLocks/>
          </p:cNvSpPr>
          <p:nvPr/>
        </p:nvSpPr>
        <p:spPr bwMode="auto">
          <a:xfrm>
            <a:off x="548773" y="6346746"/>
            <a:ext cx="9895530" cy="139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After 24 hours recovery time only light staining from Brake fluid can be observed.</a:t>
            </a:r>
          </a:p>
          <a:p>
            <a:endParaRPr lang="en-GB" sz="1400" dirty="0"/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8B636B63-0249-B052-68D0-AFA1ED00765B}"/>
              </a:ext>
            </a:extLst>
          </p:cNvPr>
          <p:cNvSpPr txBox="1">
            <a:spLocks/>
          </p:cNvSpPr>
          <p:nvPr/>
        </p:nvSpPr>
        <p:spPr bwMode="auto">
          <a:xfrm>
            <a:off x="1058935" y="1043517"/>
            <a:ext cx="10074128" cy="488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Same excellent chemical and resistance as formulation with standard Incozol LV</a:t>
            </a:r>
          </a:p>
        </p:txBody>
      </p:sp>
    </p:spTree>
    <p:extLst>
      <p:ext uri="{BB962C8B-B14F-4D97-AF65-F5344CB8AC3E}">
        <p14:creationId xmlns:p14="http://schemas.microsoft.com/office/powerpoint/2010/main" val="160985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89AF2-F4FE-13F7-DA08-DC6783FF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527BE6-64BD-C214-FA6E-762B6B13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2k Taber abrasion test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51B3B0FC-3767-3C09-A92F-EE2419D50F1B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pic>
        <p:nvPicPr>
          <p:cNvPr id="11" name="Picture 10" descr="A silver square with a hole in it&#10;&#10;Description automatically generated">
            <a:extLst>
              <a:ext uri="{FF2B5EF4-FFF2-40B4-BE49-F238E27FC236}">
                <a16:creationId xmlns:a16="http://schemas.microsoft.com/office/drawing/2014/main" id="{F5F05085-F2ED-47B5-722C-08CFB0577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8" y="1669418"/>
            <a:ext cx="3168116" cy="29766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47CAD1-0124-AF43-34E0-BB80E40C19B6}"/>
              </a:ext>
            </a:extLst>
          </p:cNvPr>
          <p:cNvSpPr/>
          <p:nvPr/>
        </p:nvSpPr>
        <p:spPr>
          <a:xfrm>
            <a:off x="383118" y="4415306"/>
            <a:ext cx="3168116" cy="2269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after Taber Abrasion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white square object with a hole in it&#10;&#10;Description automatically generated">
            <a:extLst>
              <a:ext uri="{FF2B5EF4-FFF2-40B4-BE49-F238E27FC236}">
                <a16:creationId xmlns:a16="http://schemas.microsoft.com/office/drawing/2014/main" id="{40E07E6A-D930-5217-4114-B6A0FF99B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37" y="1669420"/>
            <a:ext cx="3330961" cy="29766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C9CFAD-9365-7C18-F0B1-6DE50B645F76}"/>
              </a:ext>
            </a:extLst>
          </p:cNvPr>
          <p:cNvSpPr/>
          <p:nvPr/>
        </p:nvSpPr>
        <p:spPr>
          <a:xfrm>
            <a:off x="3749937" y="4415307"/>
            <a:ext cx="3330961" cy="2269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Incozol-341 LV- after Taber Abrasion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E6EAC33D-FB1D-A3B6-2432-2F0D3F429030}"/>
              </a:ext>
            </a:extLst>
          </p:cNvPr>
          <p:cNvSpPr txBox="1">
            <a:spLocks/>
          </p:cNvSpPr>
          <p:nvPr/>
        </p:nvSpPr>
        <p:spPr bwMode="auto">
          <a:xfrm>
            <a:off x="574186" y="5341617"/>
            <a:ext cx="10425909" cy="7963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Enhanced ability to withstand wear and friction using Incozol-341 LV making it suitable for demanding applications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E20CF3C-8C4B-BB93-56E6-B4906D180227}"/>
              </a:ext>
            </a:extLst>
          </p:cNvPr>
          <p:cNvGraphicFramePr/>
          <p:nvPr/>
        </p:nvGraphicFramePr>
        <p:xfrm>
          <a:off x="7669757" y="1121610"/>
          <a:ext cx="4084534" cy="329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9BD82B34-B071-6994-BFBF-74D4DC4C2DB4}"/>
              </a:ext>
            </a:extLst>
          </p:cNvPr>
          <p:cNvSpPr txBox="1">
            <a:spLocks/>
          </p:cNvSpPr>
          <p:nvPr/>
        </p:nvSpPr>
        <p:spPr bwMode="auto">
          <a:xfrm>
            <a:off x="8075177" y="4385055"/>
            <a:ext cx="3679114" cy="725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</a:rPr>
              <a:t>*based on reduced material loss in Taber testing (33 mg vs. 47 mg</a:t>
            </a:r>
          </a:p>
        </p:txBody>
      </p:sp>
    </p:spTree>
    <p:extLst>
      <p:ext uri="{BB962C8B-B14F-4D97-AF65-F5344CB8AC3E}">
        <p14:creationId xmlns:p14="http://schemas.microsoft.com/office/powerpoint/2010/main" val="423250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BB1C-0F59-1223-98E8-5FA3DD5A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5E80A8-AC9A-1610-72BC-596F4FACA583}"/>
              </a:ext>
            </a:extLst>
          </p:cNvPr>
          <p:cNvGraphicFramePr>
            <a:graphicFrameLocks noGrp="1"/>
          </p:cNvGraphicFramePr>
          <p:nvPr/>
        </p:nvGraphicFramePr>
        <p:xfrm>
          <a:off x="383116" y="1779139"/>
          <a:ext cx="11203835" cy="2391384"/>
        </p:xfrm>
        <a:graphic>
          <a:graphicData uri="http://schemas.openxmlformats.org/drawingml/2006/table">
            <a:tbl>
              <a:tblPr/>
              <a:tblGrid>
                <a:gridCol w="1259603">
                  <a:extLst>
                    <a:ext uri="{9D8B030D-6E8A-4147-A177-3AD203B41FA5}">
                      <a16:colId xmlns:a16="http://schemas.microsoft.com/office/drawing/2014/main" val="1724362569"/>
                    </a:ext>
                  </a:extLst>
                </a:gridCol>
                <a:gridCol w="1259603">
                  <a:extLst>
                    <a:ext uri="{9D8B030D-6E8A-4147-A177-3AD203B41FA5}">
                      <a16:colId xmlns:a16="http://schemas.microsoft.com/office/drawing/2014/main" val="2350186648"/>
                    </a:ext>
                  </a:extLst>
                </a:gridCol>
                <a:gridCol w="1259603">
                  <a:extLst>
                    <a:ext uri="{9D8B030D-6E8A-4147-A177-3AD203B41FA5}">
                      <a16:colId xmlns:a16="http://schemas.microsoft.com/office/drawing/2014/main" val="3519440784"/>
                    </a:ext>
                  </a:extLst>
                </a:gridCol>
                <a:gridCol w="1259603">
                  <a:extLst>
                    <a:ext uri="{9D8B030D-6E8A-4147-A177-3AD203B41FA5}">
                      <a16:colId xmlns:a16="http://schemas.microsoft.com/office/drawing/2014/main" val="2923101138"/>
                    </a:ext>
                  </a:extLst>
                </a:gridCol>
                <a:gridCol w="1259603">
                  <a:extLst>
                    <a:ext uri="{9D8B030D-6E8A-4147-A177-3AD203B41FA5}">
                      <a16:colId xmlns:a16="http://schemas.microsoft.com/office/drawing/2014/main" val="753936132"/>
                    </a:ext>
                  </a:extLst>
                </a:gridCol>
                <a:gridCol w="1226455">
                  <a:extLst>
                    <a:ext uri="{9D8B030D-6E8A-4147-A177-3AD203B41FA5}">
                      <a16:colId xmlns:a16="http://schemas.microsoft.com/office/drawing/2014/main" val="1103716971"/>
                    </a:ext>
                  </a:extLst>
                </a:gridCol>
                <a:gridCol w="1226455">
                  <a:extLst>
                    <a:ext uri="{9D8B030D-6E8A-4147-A177-3AD203B41FA5}">
                      <a16:colId xmlns:a16="http://schemas.microsoft.com/office/drawing/2014/main" val="2376235504"/>
                    </a:ext>
                  </a:extLst>
                </a:gridCol>
                <a:gridCol w="1226455">
                  <a:extLst>
                    <a:ext uri="{9D8B030D-6E8A-4147-A177-3AD203B41FA5}">
                      <a16:colId xmlns:a16="http://schemas.microsoft.com/office/drawing/2014/main" val="561163193"/>
                    </a:ext>
                  </a:extLst>
                </a:gridCol>
                <a:gridCol w="1226455">
                  <a:extLst>
                    <a:ext uri="{9D8B030D-6E8A-4147-A177-3AD203B41FA5}">
                      <a16:colId xmlns:a16="http://schemas.microsoft.com/office/drawing/2014/main" val="2693768907"/>
                    </a:ext>
                  </a:extLst>
                </a:gridCol>
              </a:tblGrid>
              <a:tr h="8066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Pass/Fail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Automotive Refinish Clearcoat (Inc LV Std)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Automotive Refinish Clearcoat (Incozol-341 LV)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937370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algn="l" rtl="0" fontAlgn="ctr"/>
                      <a:endParaRPr lang="en-GB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283335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Cleaned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Abraded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 Abraded or Cleaned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Cleaned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Abraded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 Abraded or Cleaned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40541"/>
                  </a:ext>
                </a:extLst>
              </a:tr>
              <a:tr h="1866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Mark( g)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08712"/>
                  </a:ext>
                </a:extLst>
              </a:tr>
              <a:tr h="1799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(g)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76800"/>
                  </a:ext>
                </a:extLst>
              </a:tr>
              <a:tr h="1866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Failed (g)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309" marR="7309" marT="73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39498"/>
                  </a:ext>
                </a:extLst>
              </a:tr>
            </a:tbl>
          </a:graphicData>
        </a:graphic>
      </p:graphicFrame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733F019C-EB7F-6C2C-C196-75C471B2D590}"/>
              </a:ext>
            </a:extLst>
          </p:cNvPr>
          <p:cNvSpPr txBox="1">
            <a:spLocks/>
          </p:cNvSpPr>
          <p:nvPr/>
        </p:nvSpPr>
        <p:spPr bwMode="auto">
          <a:xfrm>
            <a:off x="1423812" y="808359"/>
            <a:ext cx="9393055" cy="55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Maintains the scratch resistance performance of Incozol LV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3D83F51-990D-2296-FB17-0E7D6A7D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6" y="0"/>
            <a:ext cx="11474449" cy="698500"/>
          </a:xfrm>
        </p:spPr>
        <p:txBody>
          <a:bodyPr/>
          <a:lstStyle/>
          <a:p>
            <a:r>
              <a:rPr lang="en-GB" dirty="0"/>
              <a:t>Scratch resistance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CD46D-85B9-FEE1-C1C9-891FE9DE526A}"/>
              </a:ext>
            </a:extLst>
          </p:cNvPr>
          <p:cNvSpPr txBox="1"/>
          <p:nvPr/>
        </p:nvSpPr>
        <p:spPr>
          <a:xfrm>
            <a:off x="383116" y="4242353"/>
            <a:ext cx="7396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Method Standard: BS3900 Part 2 - 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Scratch Resistance (max 4000g weight) : 7 </a:t>
            </a:r>
            <a:r>
              <a:rPr lang="en-US" sz="12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days@room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temp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5D4C0-DE6F-EDFD-D1A3-907897D77E2D}"/>
              </a:ext>
            </a:extLst>
          </p:cNvPr>
          <p:cNvSpPr txBox="1"/>
          <p:nvPr/>
        </p:nvSpPr>
        <p:spPr>
          <a:xfrm>
            <a:off x="2824699" y="5126311"/>
            <a:ext cx="7110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Maintains scratch resistance even on unprepared surfaces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Performs consistently across steel and aluminium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No compromise in performance with Incozol-341 LV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D15266-9B43-EF0B-B6ED-360C81EE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86" y="4818582"/>
            <a:ext cx="1802336" cy="15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8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DF7AA-FB6B-E9E8-25D6-B624C5D2F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C110A8-BF61-5E04-2908-2B69C74E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08834"/>
            <a:ext cx="11474449" cy="698500"/>
          </a:xfrm>
        </p:spPr>
        <p:txBody>
          <a:bodyPr/>
          <a:lstStyle/>
          <a:p>
            <a:r>
              <a:rPr lang="en-US" sz="2800" dirty="0"/>
              <a:t>Same Superior flexibility as </a:t>
            </a:r>
            <a:r>
              <a:rPr lang="en-US" sz="2800" dirty="0" err="1"/>
              <a:t>Incozol</a:t>
            </a:r>
            <a:r>
              <a:rPr lang="en-US" sz="2800" dirty="0"/>
              <a:t> lv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9FF14331-4C96-094F-6869-F4DE35FF3B33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FD9D8A-6DC5-3234-E4BF-3266BFDEC8BC}"/>
              </a:ext>
            </a:extLst>
          </p:cNvPr>
          <p:cNvGraphicFramePr>
            <a:graphicFrameLocks noGrp="1"/>
          </p:cNvGraphicFramePr>
          <p:nvPr/>
        </p:nvGraphicFramePr>
        <p:xfrm>
          <a:off x="383117" y="4621796"/>
          <a:ext cx="5173341" cy="1483896"/>
        </p:xfrm>
        <a:graphic>
          <a:graphicData uri="http://schemas.openxmlformats.org/drawingml/2006/table">
            <a:tbl>
              <a:tblPr/>
              <a:tblGrid>
                <a:gridCol w="1724447">
                  <a:extLst>
                    <a:ext uri="{9D8B030D-6E8A-4147-A177-3AD203B41FA5}">
                      <a16:colId xmlns:a16="http://schemas.microsoft.com/office/drawing/2014/main" val="3504558081"/>
                    </a:ext>
                  </a:extLst>
                </a:gridCol>
                <a:gridCol w="1724447">
                  <a:extLst>
                    <a:ext uri="{9D8B030D-6E8A-4147-A177-3AD203B41FA5}">
                      <a16:colId xmlns:a16="http://schemas.microsoft.com/office/drawing/2014/main" val="8637512"/>
                    </a:ext>
                  </a:extLst>
                </a:gridCol>
                <a:gridCol w="1724447">
                  <a:extLst>
                    <a:ext uri="{9D8B030D-6E8A-4147-A177-3AD203B41FA5}">
                      <a16:colId xmlns:a16="http://schemas.microsoft.com/office/drawing/2014/main" val="3515192815"/>
                    </a:ext>
                  </a:extLst>
                </a:gridCol>
              </a:tblGrid>
              <a:tr h="11028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Mandrel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Automotive Refinish Clearcoat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93892"/>
                  </a:ext>
                </a:extLst>
              </a:tr>
              <a:tr h="184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539288"/>
                  </a:ext>
                </a:extLst>
              </a:tr>
              <a:tr h="1783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6mm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9873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C929C48-CBFE-F1AC-51B9-B69F9BEC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57" y="5071551"/>
            <a:ext cx="736893" cy="6866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AE72CA-3175-12AE-52E6-5061B9FF6AD7}"/>
              </a:ext>
            </a:extLst>
          </p:cNvPr>
          <p:cNvSpPr txBox="1"/>
          <p:nvPr/>
        </p:nvSpPr>
        <p:spPr>
          <a:xfrm>
            <a:off x="383117" y="6197770"/>
            <a:ext cx="7396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Method Standard: ASTM D 522_A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 7 </a:t>
            </a:r>
            <a:r>
              <a:rPr lang="en-US" sz="12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days@room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temp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0A89A-3E81-8036-36D6-317400CE15D9}"/>
              </a:ext>
            </a:extLst>
          </p:cNvPr>
          <p:cNvSpPr txBox="1"/>
          <p:nvPr/>
        </p:nvSpPr>
        <p:spPr>
          <a:xfrm>
            <a:off x="6955670" y="5024054"/>
            <a:ext cx="50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Passes flexibility test at 6mm and 2mm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No cracking or delamination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1BEA6A-A9B7-B331-9895-D98AE58C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84" y="1004673"/>
            <a:ext cx="4516432" cy="3432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E41A27-D4C1-F4C8-F7AB-0E79EE503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286" y="1028700"/>
            <a:ext cx="4549881" cy="3457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AA32EA-B7D0-07F9-CC35-E65CD7D0B3F0}"/>
              </a:ext>
            </a:extLst>
          </p:cNvPr>
          <p:cNvSpPr/>
          <p:nvPr/>
        </p:nvSpPr>
        <p:spPr>
          <a:xfrm>
            <a:off x="8780318" y="807334"/>
            <a:ext cx="914400" cy="17488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Change 331 under this picture </a:t>
            </a:r>
          </a:p>
        </p:txBody>
      </p:sp>
    </p:spTree>
    <p:extLst>
      <p:ext uri="{BB962C8B-B14F-4D97-AF65-F5344CB8AC3E}">
        <p14:creationId xmlns:p14="http://schemas.microsoft.com/office/powerpoint/2010/main" val="124130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8663E-464A-6D45-DB5C-99B10299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76029755-BF8C-4AAE-E5E1-ECB28AF6B3C6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3253C0-CB54-1E3F-57E3-83EF1DC48F7B}"/>
              </a:ext>
            </a:extLst>
          </p:cNvPr>
          <p:cNvGraphicFramePr>
            <a:graphicFrameLocks noGrp="1"/>
          </p:cNvGraphicFramePr>
          <p:nvPr/>
        </p:nvGraphicFramePr>
        <p:xfrm>
          <a:off x="383118" y="2033475"/>
          <a:ext cx="8788179" cy="1936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940283">
                  <a:extLst>
                    <a:ext uri="{9D8B030D-6E8A-4147-A177-3AD203B41FA5}">
                      <a16:colId xmlns:a16="http://schemas.microsoft.com/office/drawing/2014/main" val="2422539858"/>
                    </a:ext>
                  </a:extLst>
                </a:gridCol>
                <a:gridCol w="2825940">
                  <a:extLst>
                    <a:ext uri="{9D8B030D-6E8A-4147-A177-3AD203B41FA5}">
                      <a16:colId xmlns:a16="http://schemas.microsoft.com/office/drawing/2014/main" val="240015680"/>
                    </a:ext>
                  </a:extLst>
                </a:gridCol>
                <a:gridCol w="3021956">
                  <a:extLst>
                    <a:ext uri="{9D8B030D-6E8A-4147-A177-3AD203B41FA5}">
                      <a16:colId xmlns:a16="http://schemas.microsoft.com/office/drawing/2014/main" val="1741703876"/>
                    </a:ext>
                  </a:extLst>
                </a:gridCol>
              </a:tblGrid>
              <a:tr h="10442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Condition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2K PU Automotive Refinish Clearcoat (Inc LV Std)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2K PU Automotive Refinish Clearcoat (Incozol-341 LV)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107614"/>
                  </a:ext>
                </a:extLst>
              </a:tr>
              <a:tr h="2973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Cleaned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4B- 97%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5B- 100%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74077"/>
                  </a:ext>
                </a:extLst>
              </a:tr>
              <a:tr h="2973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Abraded and Cleaned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5B- 100%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4B- 99%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71583"/>
                  </a:ext>
                </a:extLst>
              </a:tr>
              <a:tr h="2973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Abraded or Cleaned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4B- 96%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5B- 100%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22347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02A7A7-FABF-D502-2EE3-2B3173DF8D2F}"/>
              </a:ext>
            </a:extLst>
          </p:cNvPr>
          <p:cNvGraphicFramePr>
            <a:graphicFrameLocks noGrp="1"/>
          </p:cNvGraphicFramePr>
          <p:nvPr/>
        </p:nvGraphicFramePr>
        <p:xfrm>
          <a:off x="9420524" y="2033475"/>
          <a:ext cx="2388358" cy="1420741"/>
        </p:xfrm>
        <a:graphic>
          <a:graphicData uri="http://schemas.openxmlformats.org/drawingml/2006/table">
            <a:tbl>
              <a:tblPr/>
              <a:tblGrid>
                <a:gridCol w="518614">
                  <a:extLst>
                    <a:ext uri="{9D8B030D-6E8A-4147-A177-3AD203B41FA5}">
                      <a16:colId xmlns:a16="http://schemas.microsoft.com/office/drawing/2014/main" val="2735170810"/>
                    </a:ext>
                  </a:extLst>
                </a:gridCol>
                <a:gridCol w="1869744">
                  <a:extLst>
                    <a:ext uri="{9D8B030D-6E8A-4147-A177-3AD203B41FA5}">
                      <a16:colId xmlns:a16="http://schemas.microsoft.com/office/drawing/2014/main" val="3992516393"/>
                    </a:ext>
                  </a:extLst>
                </a:gridCol>
              </a:tblGrid>
              <a:tr h="20163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Adhesion scoring key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57558"/>
                  </a:ext>
                </a:extLst>
              </a:tr>
              <a:tr h="186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 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60793"/>
                  </a:ext>
                </a:extLst>
              </a:tr>
              <a:tr h="186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&lt;5 %removed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34532"/>
                  </a:ext>
                </a:extLst>
              </a:tr>
              <a:tr h="2884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 to 15% 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14190"/>
                  </a:ext>
                </a:extLst>
              </a:tr>
              <a:tr h="186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 to 35% 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685408"/>
                  </a:ext>
                </a:extLst>
              </a:tr>
              <a:tr h="186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 to 65% 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303202"/>
                  </a:ext>
                </a:extLst>
              </a:tr>
              <a:tr h="186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&gt;65% removed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09932"/>
                  </a:ext>
                </a:extLst>
              </a:tr>
            </a:tbl>
          </a:graphicData>
        </a:graphic>
      </p:graphicFrame>
      <p:pic>
        <p:nvPicPr>
          <p:cNvPr id="10" name="Picture 9" descr="A blue line drawing of a note&#10;&#10;AI-generated content may be incorrect.">
            <a:extLst>
              <a:ext uri="{FF2B5EF4-FFF2-40B4-BE49-F238E27FC236}">
                <a16:creationId xmlns:a16="http://schemas.microsoft.com/office/drawing/2014/main" id="{78E8299C-37E9-DACD-C0FB-D61DD1E73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0" y="4445878"/>
            <a:ext cx="2067105" cy="2067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19F79D-18D5-0660-ED5F-B601F7EE7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69" y="4575127"/>
            <a:ext cx="1826660" cy="1612210"/>
          </a:xfrm>
          <a:prstGeom prst="rect">
            <a:avLst/>
          </a:prstGeom>
        </p:spPr>
      </p:pic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C2A74EC-7317-AFC3-9355-F66F4FCCC159}"/>
              </a:ext>
            </a:extLst>
          </p:cNvPr>
          <p:cNvSpPr txBox="1">
            <a:spLocks/>
          </p:cNvSpPr>
          <p:nvPr/>
        </p:nvSpPr>
        <p:spPr bwMode="auto">
          <a:xfrm>
            <a:off x="1623118" y="1141052"/>
            <a:ext cx="9393055" cy="55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Superior adhesion even on non abraded substrate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9F7FB-120D-D570-F612-810734C07261}"/>
              </a:ext>
            </a:extLst>
          </p:cNvPr>
          <p:cNvSpPr txBox="1"/>
          <p:nvPr/>
        </p:nvSpPr>
        <p:spPr>
          <a:xfrm>
            <a:off x="-902023" y="3957018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sz="1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Method/Standard: ASTM D 3359: 7 days @ room temp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BE0EF2-8E40-24C5-1E47-95006746D86C}"/>
              </a:ext>
            </a:extLst>
          </p:cNvPr>
          <p:cNvSpPr txBox="1"/>
          <p:nvPr/>
        </p:nvSpPr>
        <p:spPr>
          <a:xfrm>
            <a:off x="27303" y="300046"/>
            <a:ext cx="8285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Cross Hatch Adhesion Test (Rank/ Percentage intact)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8169A-9A9D-DC36-A23D-F5FAA272AB70}"/>
              </a:ext>
            </a:extLst>
          </p:cNvPr>
          <p:cNvSpPr txBox="1"/>
          <p:nvPr/>
        </p:nvSpPr>
        <p:spPr>
          <a:xfrm>
            <a:off x="2397318" y="4970048"/>
            <a:ext cx="609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100% adhesion on unprepared surfaces with Incozol-341 LV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No cracking or delamination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Offers improved impact resistance </a:t>
            </a:r>
          </a:p>
        </p:txBody>
      </p:sp>
    </p:spTree>
    <p:extLst>
      <p:ext uri="{BB962C8B-B14F-4D97-AF65-F5344CB8AC3E}">
        <p14:creationId xmlns:p14="http://schemas.microsoft.com/office/powerpoint/2010/main" val="326677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D209-ACBF-5F79-AB45-AD1FC821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951E42-840F-92EC-4566-7310EF3E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Adhesion Test (Cross Hatch)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8D9071D-6F7C-2900-5C5D-77DDB64691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u="sng" dirty="0" err="1"/>
              <a:t>Incozol</a:t>
            </a:r>
            <a:r>
              <a:rPr lang="en-GB" b="1" u="sng" dirty="0"/>
              <a:t> LV Standard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F3208C56-7DE7-5544-CEC6-B69CFD378335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  <a:ln>
            <a:noFill/>
          </a:ln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8527C-1219-4854-C962-21F908B675E3}"/>
              </a:ext>
            </a:extLst>
          </p:cNvPr>
          <p:cNvSpPr txBox="1"/>
          <p:nvPr/>
        </p:nvSpPr>
        <p:spPr>
          <a:xfrm>
            <a:off x="398176" y="36641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Incozol-341 LV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80ACE7-0BAC-0948-C69E-BCB7A7D0E985}"/>
              </a:ext>
            </a:extLst>
          </p:cNvPr>
          <p:cNvSpPr/>
          <p:nvPr/>
        </p:nvSpPr>
        <p:spPr>
          <a:xfrm>
            <a:off x="617682" y="2968536"/>
            <a:ext cx="1571412" cy="53765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-up of a grid&#10;&#10;AI-generated content may be incorrect.">
            <a:extLst>
              <a:ext uri="{FF2B5EF4-FFF2-40B4-BE49-F238E27FC236}">
                <a16:creationId xmlns:a16="http://schemas.microsoft.com/office/drawing/2014/main" id="{683039BE-58E8-7A39-6D4D-C175B346D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2" y="1795569"/>
            <a:ext cx="1571412" cy="1178559"/>
          </a:xfrm>
          <a:prstGeom prst="rect">
            <a:avLst/>
          </a:prstGeom>
        </p:spPr>
      </p:pic>
      <p:pic>
        <p:nvPicPr>
          <p:cNvPr id="10" name="Picture 9" descr="A close-up of a fabric&#10;&#10;AI-generated content may be incorrect.">
            <a:extLst>
              <a:ext uri="{FF2B5EF4-FFF2-40B4-BE49-F238E27FC236}">
                <a16:creationId xmlns:a16="http://schemas.microsoft.com/office/drawing/2014/main" id="{053BEA21-4CE8-2225-0A1E-A0AA28E7D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93" y="1795569"/>
            <a:ext cx="1571412" cy="1178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A643B5-079D-6002-8190-7CABFA3B907A}"/>
              </a:ext>
            </a:extLst>
          </p:cNvPr>
          <p:cNvSpPr/>
          <p:nvPr/>
        </p:nvSpPr>
        <p:spPr>
          <a:xfrm>
            <a:off x="2404990" y="2981087"/>
            <a:ext cx="1571412" cy="5251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Cleaned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after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-up of a grey wall&#10;&#10;AI-generated content may be incorrect.">
            <a:extLst>
              <a:ext uri="{FF2B5EF4-FFF2-40B4-BE49-F238E27FC236}">
                <a16:creationId xmlns:a16="http://schemas.microsoft.com/office/drawing/2014/main" id="{3590D109-D1D8-2674-07ED-5FCD27053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02" y="1795569"/>
            <a:ext cx="1571413" cy="11785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6EC1FC-5036-8FD0-26C6-1960CBFCAE73}"/>
              </a:ext>
            </a:extLst>
          </p:cNvPr>
          <p:cNvSpPr/>
          <p:nvPr/>
        </p:nvSpPr>
        <p:spPr>
          <a:xfrm>
            <a:off x="4391712" y="2968536"/>
            <a:ext cx="1587903" cy="5441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Abraded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lose-up of a grid&#10;&#10;AI-generated content may be incorrect.">
            <a:extLst>
              <a:ext uri="{FF2B5EF4-FFF2-40B4-BE49-F238E27FC236}">
                <a16:creationId xmlns:a16="http://schemas.microsoft.com/office/drawing/2014/main" id="{C2BDC821-02FA-127A-4A96-D48C9B878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38" y="1795569"/>
            <a:ext cx="1571413" cy="11785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97ED7B-2DE3-DFCB-77C5-8895F46EECD2}"/>
              </a:ext>
            </a:extLst>
          </p:cNvPr>
          <p:cNvSpPr/>
          <p:nvPr/>
        </p:nvSpPr>
        <p:spPr>
          <a:xfrm>
            <a:off x="6173639" y="2979027"/>
            <a:ext cx="1571412" cy="5170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Abraded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-up of a building&#10;&#10;AI-generated content may be incorrect.">
            <a:extLst>
              <a:ext uri="{FF2B5EF4-FFF2-40B4-BE49-F238E27FC236}">
                <a16:creationId xmlns:a16="http://schemas.microsoft.com/office/drawing/2014/main" id="{CD4DA5C5-10FA-D8A4-7B88-2BCC546B11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113125" y="1795569"/>
            <a:ext cx="1571412" cy="1178559"/>
          </a:xfrm>
          <a:prstGeom prst="rect">
            <a:avLst/>
          </a:prstGeom>
        </p:spPr>
      </p:pic>
      <p:pic>
        <p:nvPicPr>
          <p:cNvPr id="21" name="Picture 20" descr="A close-up of a person's back&#10;&#10;AI-generated content may be incorrect.">
            <a:extLst>
              <a:ext uri="{FF2B5EF4-FFF2-40B4-BE49-F238E27FC236}">
                <a16:creationId xmlns:a16="http://schemas.microsoft.com/office/drawing/2014/main" id="{107D7793-D729-AA99-084A-11CE1A37D9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34" y="1795569"/>
            <a:ext cx="1571412" cy="11785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EDC9F3-6D76-2AC1-D8E0-2855017A96A2}"/>
              </a:ext>
            </a:extLst>
          </p:cNvPr>
          <p:cNvSpPr/>
          <p:nvPr/>
        </p:nvSpPr>
        <p:spPr>
          <a:xfrm>
            <a:off x="8116751" y="2956813"/>
            <a:ext cx="1564159" cy="5096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Not Abraded or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BC2ABD-E85C-7B29-4ADC-96E905090223}"/>
              </a:ext>
            </a:extLst>
          </p:cNvPr>
          <p:cNvSpPr/>
          <p:nvPr/>
        </p:nvSpPr>
        <p:spPr>
          <a:xfrm>
            <a:off x="9900433" y="2960068"/>
            <a:ext cx="1571413" cy="5096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Not Abraded or Cleaned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after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1F5110-AFDC-9306-F11F-0AF032B17584}"/>
              </a:ext>
            </a:extLst>
          </p:cNvPr>
          <p:cNvSpPr/>
          <p:nvPr/>
        </p:nvSpPr>
        <p:spPr>
          <a:xfrm>
            <a:off x="599017" y="5389617"/>
            <a:ext cx="1571412" cy="4995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Incozol-341 LV -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6" name="Picture 25" descr="A close-up of a building&#10;&#10;AI-generated content may be incorrect.">
            <a:extLst>
              <a:ext uri="{FF2B5EF4-FFF2-40B4-BE49-F238E27FC236}">
                <a16:creationId xmlns:a16="http://schemas.microsoft.com/office/drawing/2014/main" id="{205CCF9A-DD00-9D43-3E64-BFDD18D8A3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8" y="4211058"/>
            <a:ext cx="1571412" cy="1178560"/>
          </a:xfrm>
          <a:prstGeom prst="rect">
            <a:avLst/>
          </a:prstGeom>
        </p:spPr>
      </p:pic>
      <p:pic>
        <p:nvPicPr>
          <p:cNvPr id="28" name="Picture 27" descr="A close-up of a building&#10;&#10;AI-generated content may be incorrect.">
            <a:extLst>
              <a:ext uri="{FF2B5EF4-FFF2-40B4-BE49-F238E27FC236}">
                <a16:creationId xmlns:a16="http://schemas.microsoft.com/office/drawing/2014/main" id="{CE72B495-4733-4DE1-E670-CC305CB11A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69" y="4210745"/>
            <a:ext cx="1571413" cy="117856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D1A75EC-3D23-14C4-07EC-C8B600E64C9D}"/>
              </a:ext>
            </a:extLst>
          </p:cNvPr>
          <p:cNvSpPr/>
          <p:nvPr/>
        </p:nvSpPr>
        <p:spPr>
          <a:xfrm>
            <a:off x="2371270" y="5389304"/>
            <a:ext cx="1571412" cy="51486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Cleaned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EE17EF95-B131-D54B-D356-4CC82763A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4" y="4211058"/>
            <a:ext cx="1571413" cy="1178560"/>
          </a:xfrm>
          <a:prstGeom prst="rect">
            <a:avLst/>
          </a:prstGeom>
        </p:spPr>
      </p:pic>
      <p:pic>
        <p:nvPicPr>
          <p:cNvPr id="33" name="Picture 32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C2E6668F-11B1-9CFC-AB9C-02251F8068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33" y="4191529"/>
            <a:ext cx="1571413" cy="11785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383E0FD-F4AF-B5BE-9449-65CB1B247AAB}"/>
              </a:ext>
            </a:extLst>
          </p:cNvPr>
          <p:cNvSpPr/>
          <p:nvPr/>
        </p:nvSpPr>
        <p:spPr>
          <a:xfrm>
            <a:off x="4377285" y="5399246"/>
            <a:ext cx="1571412" cy="48995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Abraded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78A975-06FD-2E29-DD6B-794E37535077}"/>
              </a:ext>
            </a:extLst>
          </p:cNvPr>
          <p:cNvSpPr/>
          <p:nvPr/>
        </p:nvSpPr>
        <p:spPr>
          <a:xfrm>
            <a:off x="6151137" y="5370089"/>
            <a:ext cx="1544143" cy="5268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Abraded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after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7" name="Picture 36" descr="A close-up of a grid&#10;&#10;AI-generated content may be incorrect.">
            <a:extLst>
              <a:ext uri="{FF2B5EF4-FFF2-40B4-BE49-F238E27FC236}">
                <a16:creationId xmlns:a16="http://schemas.microsoft.com/office/drawing/2014/main" id="{1297AF19-DF7D-E90B-BF7D-E60D7CB279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59" y="4191529"/>
            <a:ext cx="1571413" cy="1178560"/>
          </a:xfrm>
          <a:prstGeom prst="rect">
            <a:avLst/>
          </a:prstGeom>
        </p:spPr>
      </p:pic>
      <p:pic>
        <p:nvPicPr>
          <p:cNvPr id="39" name="Picture 38" descr="A close-up of a building&#10;&#10;AI-generated content may be incorrect.">
            <a:extLst>
              <a:ext uri="{FF2B5EF4-FFF2-40B4-BE49-F238E27FC236}">
                <a16:creationId xmlns:a16="http://schemas.microsoft.com/office/drawing/2014/main" id="{EDF3DC9D-FE06-74FB-78FD-3E10E71A91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14" y="4191529"/>
            <a:ext cx="1585732" cy="118929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FF2E529-E698-3DF0-EF83-A9AF43F31444}"/>
              </a:ext>
            </a:extLst>
          </p:cNvPr>
          <p:cNvSpPr/>
          <p:nvPr/>
        </p:nvSpPr>
        <p:spPr>
          <a:xfrm>
            <a:off x="8108965" y="5374337"/>
            <a:ext cx="1556907" cy="51486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Not Abraded or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A472E6-AE78-45FA-437C-655CDA860C99}"/>
              </a:ext>
            </a:extLst>
          </p:cNvPr>
          <p:cNvSpPr/>
          <p:nvPr/>
        </p:nvSpPr>
        <p:spPr>
          <a:xfrm>
            <a:off x="9881769" y="5382080"/>
            <a:ext cx="1571412" cy="51486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Not Abraded or Cleaned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after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4E88A96D-678A-F52F-E2D1-5756DDB2E496}"/>
              </a:ext>
            </a:extLst>
          </p:cNvPr>
          <p:cNvSpPr/>
          <p:nvPr/>
        </p:nvSpPr>
        <p:spPr>
          <a:xfrm>
            <a:off x="2545773" y="1175599"/>
            <a:ext cx="477982" cy="45719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7" grpId="0" animBg="1"/>
      <p:bldP spid="22" grpId="0" animBg="1"/>
      <p:bldP spid="23" grpId="0" animBg="1"/>
      <p:bldP spid="24" grpId="0" animBg="1"/>
      <p:bldP spid="29" grpId="0" animBg="1"/>
      <p:bldP spid="34" grpId="0" animBg="1"/>
      <p:bldP spid="35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coat&#10;&#10;AI-generated content may be incorrect.">
            <a:extLst>
              <a:ext uri="{FF2B5EF4-FFF2-40B4-BE49-F238E27FC236}">
                <a16:creationId xmlns:a16="http://schemas.microsoft.com/office/drawing/2014/main" id="{5537DFAE-5194-89E5-ADD0-68A071E538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" b="14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ACB82-73C6-8668-A696-CFD8DE85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09" y="0"/>
            <a:ext cx="11474449" cy="6985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 asked and we listened…….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EEF61-06FF-06F4-BB68-42165C10B553}"/>
              </a:ext>
            </a:extLst>
          </p:cNvPr>
          <p:cNvSpPr txBox="1"/>
          <p:nvPr/>
        </p:nvSpPr>
        <p:spPr>
          <a:xfrm>
            <a:off x="6325675" y="1322832"/>
            <a:ext cx="558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"We value your product/service and want to make this work—are there any pricing options you could offer?</a:t>
            </a:r>
            <a:endParaRPr lang="en-GB" dirty="0">
              <a:solidFill>
                <a:schemeClr val="bg1"/>
              </a:solidFill>
            </a:endParaRPr>
          </a:p>
          <a:p>
            <a:pPr algn="l">
              <a:buClr>
                <a:schemeClr val="accent1"/>
              </a:buClr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4B9C0-5076-3787-6B7A-FDC954E09679}"/>
              </a:ext>
            </a:extLst>
          </p:cNvPr>
          <p:cNvSpPr txBox="1"/>
          <p:nvPr/>
        </p:nvSpPr>
        <p:spPr>
          <a:xfrm>
            <a:off x="6325675" y="2393255"/>
            <a:ext cx="558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GB" dirty="0">
                <a:solidFill>
                  <a:schemeClr val="bg1"/>
                </a:solidFill>
              </a:rPr>
              <a:t>The one area where our testing showed a slight downside was the film hardness”</a:t>
            </a:r>
          </a:p>
          <a:p>
            <a:pPr algn="l">
              <a:buClr>
                <a:schemeClr val="accent1"/>
              </a:buClr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18C17-FDBD-36A0-72FD-D964D66A4E81}"/>
              </a:ext>
            </a:extLst>
          </p:cNvPr>
          <p:cNvSpPr txBox="1"/>
          <p:nvPr/>
        </p:nvSpPr>
        <p:spPr>
          <a:xfrm>
            <a:off x="6388428" y="3582441"/>
            <a:ext cx="558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GB" dirty="0">
                <a:solidFill>
                  <a:schemeClr val="bg1"/>
                </a:solidFill>
              </a:rPr>
              <a:t>Is there anything new in the </a:t>
            </a:r>
            <a:r>
              <a:rPr lang="en-GB" dirty="0" err="1">
                <a:solidFill>
                  <a:schemeClr val="bg1"/>
                </a:solidFill>
              </a:rPr>
              <a:t>Incozol</a:t>
            </a:r>
            <a:r>
              <a:rPr lang="en-GB" dirty="0">
                <a:solidFill>
                  <a:schemeClr val="bg1"/>
                </a:solidFill>
              </a:rPr>
              <a:t> range?”</a:t>
            </a:r>
          </a:p>
          <a:p>
            <a:pPr algn="l">
              <a:buClr>
                <a:schemeClr val="accent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6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C0EF-C42C-A994-5AD6-6EC520A86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a white bridge&#10;&#10;AI-generated content may be incorrect.">
            <a:extLst>
              <a:ext uri="{FF2B5EF4-FFF2-40B4-BE49-F238E27FC236}">
                <a16:creationId xmlns:a16="http://schemas.microsoft.com/office/drawing/2014/main" id="{9540E7FE-2A3F-167A-617E-0018AE6E7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3" b="32583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7FF8F-445A-09A0-2331-0D4C304D78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sz="4800" dirty="0"/>
              <a:t>2k pu heavy duty white topcoat</a:t>
            </a:r>
          </a:p>
        </p:txBody>
      </p:sp>
    </p:spTree>
    <p:extLst>
      <p:ext uri="{BB962C8B-B14F-4D97-AF65-F5344CB8AC3E}">
        <p14:creationId xmlns:p14="http://schemas.microsoft.com/office/powerpoint/2010/main" val="561432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1727-7DB5-2670-7EE9-56BD7596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1A6D7E"/>
                </a:solidFill>
              </a:rPr>
              <a:t>Guide Formulation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2k </a:t>
            </a:r>
            <a:r>
              <a:rPr lang="en-GB" dirty="0" err="1">
                <a:solidFill>
                  <a:schemeClr val="accent1"/>
                </a:solidFill>
              </a:rPr>
              <a:t>pu</a:t>
            </a:r>
            <a:r>
              <a:rPr lang="en-GB" dirty="0">
                <a:solidFill>
                  <a:schemeClr val="accent1"/>
                </a:solidFill>
              </a:rPr>
              <a:t> Heavy Duty </a:t>
            </a:r>
            <a:r>
              <a:rPr lang="en-GB" dirty="0" err="1">
                <a:solidFill>
                  <a:schemeClr val="accent1"/>
                </a:solidFill>
              </a:rPr>
              <a:t>wHITE</a:t>
            </a:r>
            <a:r>
              <a:rPr lang="en-GB" dirty="0">
                <a:solidFill>
                  <a:schemeClr val="accent1"/>
                </a:solidFill>
              </a:rPr>
              <a:t> Topcoat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148C00-0F2F-1902-FA3A-2E0610324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11469"/>
              </p:ext>
            </p:extLst>
          </p:nvPr>
        </p:nvGraphicFramePr>
        <p:xfrm>
          <a:off x="452924" y="1215614"/>
          <a:ext cx="6234748" cy="3320544"/>
        </p:xfrm>
        <a:graphic>
          <a:graphicData uri="http://schemas.openxmlformats.org/drawingml/2006/table">
            <a:tbl>
              <a:tblPr/>
              <a:tblGrid>
                <a:gridCol w="1881298">
                  <a:extLst>
                    <a:ext uri="{9D8B030D-6E8A-4147-A177-3AD203B41FA5}">
                      <a16:colId xmlns:a16="http://schemas.microsoft.com/office/drawing/2014/main" val="1536350371"/>
                    </a:ext>
                  </a:extLst>
                </a:gridCol>
                <a:gridCol w="2537220">
                  <a:extLst>
                    <a:ext uri="{9D8B030D-6E8A-4147-A177-3AD203B41FA5}">
                      <a16:colId xmlns:a16="http://schemas.microsoft.com/office/drawing/2014/main" val="3749081361"/>
                    </a:ext>
                  </a:extLst>
                </a:gridCol>
                <a:gridCol w="1816230">
                  <a:extLst>
                    <a:ext uri="{9D8B030D-6E8A-4147-A177-3AD203B41FA5}">
                      <a16:colId xmlns:a16="http://schemas.microsoft.com/office/drawing/2014/main" val="2774076320"/>
                    </a:ext>
                  </a:extLst>
                </a:gridCol>
              </a:tblGrid>
              <a:tr h="112898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 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854822"/>
                  </a:ext>
                </a:extLst>
              </a:tr>
              <a:tr h="50531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Component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Parts by weight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10298"/>
                  </a:ext>
                </a:extLst>
              </a:tr>
              <a:tr h="3168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Acrylic Polyol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Joncryl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942315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Pigment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Tiona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595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255727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UV Absorber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Tinuvin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518846"/>
                  </a:ext>
                </a:extLst>
              </a:tr>
              <a:tr h="2603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UV Stabiliser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Tinuvin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599367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 &amp; Levelling Additive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Dynoadd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381737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Solvent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Butyl Acetate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60950"/>
                  </a:ext>
                </a:extLst>
              </a:tr>
              <a:tr h="4111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TIB KAT 216( 10% Sol in BA)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41724"/>
                  </a:ext>
                </a:extLst>
              </a:tr>
              <a:tr h="2888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Moisture Scavenger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Incozol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258538"/>
                  </a:ext>
                </a:extLst>
              </a:tr>
              <a:tr h="256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Reactive Diluent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 </a:t>
                      </a:r>
                      <a:r>
                        <a:rPr lang="en-GB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Incozol</a:t>
                      </a:r>
                      <a:r>
                        <a:rPr lang="en-GB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LV/</a:t>
                      </a:r>
                      <a:r>
                        <a:rPr lang="en-GB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Incozol-341 LV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44818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7CF132-6F59-4E95-51A8-72922988A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620996"/>
              </p:ext>
            </p:extLst>
          </p:nvPr>
        </p:nvGraphicFramePr>
        <p:xfrm>
          <a:off x="453376" y="4869160"/>
          <a:ext cx="6234297" cy="1119999"/>
        </p:xfrm>
        <a:graphic>
          <a:graphicData uri="http://schemas.openxmlformats.org/drawingml/2006/table">
            <a:tbl>
              <a:tblPr/>
              <a:tblGrid>
                <a:gridCol w="2310710">
                  <a:extLst>
                    <a:ext uri="{9D8B030D-6E8A-4147-A177-3AD203B41FA5}">
                      <a16:colId xmlns:a16="http://schemas.microsoft.com/office/drawing/2014/main" val="919009861"/>
                    </a:ext>
                  </a:extLst>
                </a:gridCol>
                <a:gridCol w="2204418">
                  <a:extLst>
                    <a:ext uri="{9D8B030D-6E8A-4147-A177-3AD203B41FA5}">
                      <a16:colId xmlns:a16="http://schemas.microsoft.com/office/drawing/2014/main" val="1281563730"/>
                    </a:ext>
                  </a:extLst>
                </a:gridCol>
                <a:gridCol w="1719169">
                  <a:extLst>
                    <a:ext uri="{9D8B030D-6E8A-4147-A177-3AD203B41FA5}">
                      <a16:colId xmlns:a16="http://schemas.microsoft.com/office/drawing/2014/main" val="1779848832"/>
                    </a:ext>
                  </a:extLst>
                </a:gridCol>
              </a:tblGrid>
              <a:tr h="23522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 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82538"/>
                  </a:ext>
                </a:extLst>
              </a:tr>
              <a:tr h="46161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Component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Parts by weight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518197"/>
                  </a:ext>
                </a:extLst>
              </a:tr>
              <a:tr h="405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PolyIsocyanate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n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Desmodur N3300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548660"/>
                  </a:ext>
                </a:extLst>
              </a:tr>
            </a:tbl>
          </a:graphicData>
        </a:graphic>
      </p:graphicFrame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23ACA51E-2CBE-3AF8-7707-79D252C1DEF0}"/>
              </a:ext>
            </a:extLst>
          </p:cNvPr>
          <p:cNvSpPr txBox="1">
            <a:spLocks/>
          </p:cNvSpPr>
          <p:nvPr/>
        </p:nvSpPr>
        <p:spPr bwMode="auto">
          <a:xfrm>
            <a:off x="6844170" y="1370047"/>
            <a:ext cx="4717801" cy="10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rgbClr val="424242"/>
                </a:solidFill>
                <a:effectLst/>
                <a:latin typeface="+mj-lt"/>
              </a:rPr>
              <a:t>The same formulation was used throughout, with the only variable being the </a:t>
            </a:r>
            <a:r>
              <a:rPr lang="en-US" dirty="0">
                <a:solidFill>
                  <a:srgbClr val="424242"/>
                </a:solidFill>
                <a:latin typeface="+mj-lt"/>
              </a:rPr>
              <a:t>reactive diluent</a:t>
            </a:r>
          </a:p>
          <a:p>
            <a:r>
              <a:rPr lang="en-US" i="0" dirty="0">
                <a:solidFill>
                  <a:srgbClr val="424242"/>
                </a:solidFill>
                <a:effectLst/>
                <a:latin typeface="+mj-lt"/>
              </a:rPr>
              <a:t>A comparison was made between standard Incozol LV and the new </a:t>
            </a:r>
            <a:r>
              <a:rPr lang="en-US" b="1" i="0" dirty="0">
                <a:solidFill>
                  <a:schemeClr val="accent1"/>
                </a:solidFill>
                <a:effectLst/>
                <a:latin typeface="+mj-lt"/>
              </a:rPr>
              <a:t>Incozol-341 LV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248A14-2CC3-D632-E6BE-1DB28A6F8F53}"/>
              </a:ext>
            </a:extLst>
          </p:cNvPr>
          <p:cNvSpPr/>
          <p:nvPr/>
        </p:nvSpPr>
        <p:spPr>
          <a:xfrm>
            <a:off x="8780318" y="807334"/>
            <a:ext cx="2098964" cy="17488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Ask GG about theoretical VOC </a:t>
            </a:r>
          </a:p>
        </p:txBody>
      </p:sp>
    </p:spTree>
    <p:extLst>
      <p:ext uri="{BB962C8B-B14F-4D97-AF65-F5344CB8AC3E}">
        <p14:creationId xmlns:p14="http://schemas.microsoft.com/office/powerpoint/2010/main" val="4058173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4A497-7D63-3A7C-CF4E-31E78310A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6CC430-A687-A45B-3426-DBDDF20F4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physical properties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F0308CF5-21A3-EDB4-F354-1D877F0A82D6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3A8ABD-F142-9D0E-DC49-69F7E8138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452681"/>
              </p:ext>
            </p:extLst>
          </p:nvPr>
        </p:nvGraphicFramePr>
        <p:xfrm>
          <a:off x="383118" y="1757531"/>
          <a:ext cx="5307998" cy="4370133"/>
        </p:xfrm>
        <a:graphic>
          <a:graphicData uri="http://schemas.openxmlformats.org/drawingml/2006/table">
            <a:tbl>
              <a:tblPr/>
              <a:tblGrid>
                <a:gridCol w="1940558">
                  <a:extLst>
                    <a:ext uri="{9D8B030D-6E8A-4147-A177-3AD203B41FA5}">
                      <a16:colId xmlns:a16="http://schemas.microsoft.com/office/drawing/2014/main" val="3193760581"/>
                    </a:ext>
                  </a:extLst>
                </a:gridCol>
                <a:gridCol w="1674208">
                  <a:extLst>
                    <a:ext uri="{9D8B030D-6E8A-4147-A177-3AD203B41FA5}">
                      <a16:colId xmlns:a16="http://schemas.microsoft.com/office/drawing/2014/main" val="634575056"/>
                    </a:ext>
                  </a:extLst>
                </a:gridCol>
                <a:gridCol w="1693232">
                  <a:extLst>
                    <a:ext uri="{9D8B030D-6E8A-4147-A177-3AD203B41FA5}">
                      <a16:colId xmlns:a16="http://schemas.microsoft.com/office/drawing/2014/main" val="2805021736"/>
                    </a:ext>
                  </a:extLst>
                </a:gridCol>
              </a:tblGrid>
              <a:tr h="19518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539522"/>
                  </a:ext>
                </a:extLst>
              </a:tr>
              <a:tr h="4994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 Life (min)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125968"/>
                  </a:ext>
                </a:extLst>
              </a:tr>
              <a:tr h="618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Solids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71386"/>
                  </a:ext>
                </a:extLst>
              </a:tr>
              <a:tr h="8191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Viscosity (sec) - Ford Cup B4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0139"/>
                  </a:ext>
                </a:extLst>
              </a:tr>
              <a:tr h="481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SG (g/L)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538821"/>
                  </a:ext>
                </a:extLst>
              </a:tr>
            </a:tbl>
          </a:graphicData>
        </a:graphic>
      </p:graphicFrame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9541C241-ACB4-2239-290B-6EC94D945B7A}"/>
              </a:ext>
            </a:extLst>
          </p:cNvPr>
          <p:cNvSpPr txBox="1">
            <a:spLocks/>
          </p:cNvSpPr>
          <p:nvPr/>
        </p:nvSpPr>
        <p:spPr bwMode="auto">
          <a:xfrm>
            <a:off x="358775" y="1140633"/>
            <a:ext cx="11474449" cy="4807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Offers comparable physical properties to Incozol LV and can be seamlessly substituted without the need for reformulation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D67328-4633-C531-1D86-6189F9D0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68" y="1757531"/>
            <a:ext cx="4889736" cy="43701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9F99C2-3212-BBAE-4C24-2EF105B62335}"/>
              </a:ext>
            </a:extLst>
          </p:cNvPr>
          <p:cNvSpPr/>
          <p:nvPr/>
        </p:nvSpPr>
        <p:spPr>
          <a:xfrm>
            <a:off x="9000329" y="5476866"/>
            <a:ext cx="1992451" cy="4810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 PU Heavy Duty White Topcoat with Incozol-341 LV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5990E-67E0-BAEE-C018-8A64C7825220}"/>
              </a:ext>
            </a:extLst>
          </p:cNvPr>
          <p:cNvSpPr/>
          <p:nvPr/>
        </p:nvSpPr>
        <p:spPr>
          <a:xfrm>
            <a:off x="6694052" y="5476865"/>
            <a:ext cx="1992451" cy="4810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 PU Heavy Duty White Topcoat with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 Standard LV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75CBB-2223-08FC-B2EF-7429D6A2F9C3}"/>
              </a:ext>
            </a:extLst>
          </p:cNvPr>
          <p:cNvSpPr/>
          <p:nvPr/>
        </p:nvSpPr>
        <p:spPr>
          <a:xfrm>
            <a:off x="8780318" y="807334"/>
            <a:ext cx="914400" cy="17488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Ask GG about solids and VOC</a:t>
            </a:r>
          </a:p>
        </p:txBody>
      </p:sp>
    </p:spTree>
    <p:extLst>
      <p:ext uri="{BB962C8B-B14F-4D97-AF65-F5344CB8AC3E}">
        <p14:creationId xmlns:p14="http://schemas.microsoft.com/office/powerpoint/2010/main" val="30874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975C2-56A3-9DFC-CAC5-13B84B346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8BE091-2278-D2E2-A475-1D9A8A3F9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dry film properties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15825BBE-CC00-D651-9996-872ECF3D69BC}"/>
              </a:ext>
            </a:extLst>
          </p:cNvPr>
          <p:cNvSpPr txBox="1">
            <a:spLocks/>
          </p:cNvSpPr>
          <p:nvPr/>
        </p:nvSpPr>
        <p:spPr>
          <a:xfrm>
            <a:off x="383118" y="320303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6082DB-9885-E477-7492-63C0F2CFE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54719"/>
              </p:ext>
            </p:extLst>
          </p:nvPr>
        </p:nvGraphicFramePr>
        <p:xfrm>
          <a:off x="871777" y="2086569"/>
          <a:ext cx="5597261" cy="4000334"/>
        </p:xfrm>
        <a:graphic>
          <a:graphicData uri="http://schemas.openxmlformats.org/drawingml/2006/table">
            <a:tbl>
              <a:tblPr/>
              <a:tblGrid>
                <a:gridCol w="2162119">
                  <a:extLst>
                    <a:ext uri="{9D8B030D-6E8A-4147-A177-3AD203B41FA5}">
                      <a16:colId xmlns:a16="http://schemas.microsoft.com/office/drawing/2014/main" val="1524420357"/>
                    </a:ext>
                  </a:extLst>
                </a:gridCol>
                <a:gridCol w="1717571">
                  <a:extLst>
                    <a:ext uri="{9D8B030D-6E8A-4147-A177-3AD203B41FA5}">
                      <a16:colId xmlns:a16="http://schemas.microsoft.com/office/drawing/2014/main" val="2767787234"/>
                    </a:ext>
                  </a:extLst>
                </a:gridCol>
                <a:gridCol w="1717571">
                  <a:extLst>
                    <a:ext uri="{9D8B030D-6E8A-4147-A177-3AD203B41FA5}">
                      <a16:colId xmlns:a16="http://schemas.microsoft.com/office/drawing/2014/main" val="1359870243"/>
                    </a:ext>
                  </a:extLst>
                </a:gridCol>
              </a:tblGrid>
              <a:tr h="150791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944977"/>
                  </a:ext>
                </a:extLst>
              </a:tr>
              <a:tr h="6231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Gloss @ 60</a:t>
                      </a: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</a:t>
                      </a: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GU 1d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91029"/>
                  </a:ext>
                </a:extLst>
              </a:tr>
              <a:tr h="6231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Gloss @60° GU 7d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702356"/>
                  </a:ext>
                </a:extLst>
              </a:tr>
              <a:tr h="6231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Persoz Hardness (s) 1d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50748"/>
                  </a:ext>
                </a:extLst>
              </a:tr>
              <a:tr h="6231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Persoz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Hardness (s) 7d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52860"/>
                  </a:ext>
                </a:extLst>
              </a:tr>
            </a:tbl>
          </a:graphicData>
        </a:graphic>
      </p:graphicFrame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5501F9C-C4EF-5C86-1425-9F823841B425}"/>
              </a:ext>
            </a:extLst>
          </p:cNvPr>
          <p:cNvSpPr txBox="1">
            <a:spLocks/>
          </p:cNvSpPr>
          <p:nvPr/>
        </p:nvSpPr>
        <p:spPr bwMode="auto">
          <a:xfrm>
            <a:off x="871778" y="1229141"/>
            <a:ext cx="10074128" cy="488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Early hardness development - Improved 1 day hardness compared to Incozol LV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281FC-2152-CEA8-6EAF-E8F0B68A53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239084">
            <a:off x="7425363" y="2561169"/>
            <a:ext cx="3392569" cy="305113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9779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FACD0-17BD-9702-7A63-AD25490D7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DF04DFF4-07D5-DB99-EED8-C5A0C196214D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024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4FCE7DA1-F8AB-3DD8-F632-8DC26C423884}"/>
              </a:ext>
            </a:extLst>
          </p:cNvPr>
          <p:cNvSpPr txBox="1">
            <a:spLocks/>
          </p:cNvSpPr>
          <p:nvPr/>
        </p:nvSpPr>
        <p:spPr bwMode="auto">
          <a:xfrm>
            <a:off x="1058935" y="610882"/>
            <a:ext cx="10074128" cy="488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Comparable drying time when compared to Incozol LV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84E34-FF52-2AAD-7CC6-728CF06B01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3998" y="2268702"/>
            <a:ext cx="2529065" cy="2320596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6DA543C-784E-275E-C530-874811548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801283"/>
              </p:ext>
            </p:extLst>
          </p:nvPr>
        </p:nvGraphicFramePr>
        <p:xfrm>
          <a:off x="775846" y="1719141"/>
          <a:ext cx="6773030" cy="474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CB0D214-01E2-3043-2744-69CC744824A8}"/>
              </a:ext>
            </a:extLst>
          </p:cNvPr>
          <p:cNvSpPr txBox="1"/>
          <p:nvPr/>
        </p:nvSpPr>
        <p:spPr>
          <a:xfrm>
            <a:off x="8603998" y="4906609"/>
            <a:ext cx="265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change in formulation required</a:t>
            </a:r>
          </a:p>
        </p:txBody>
      </p:sp>
    </p:spTree>
    <p:extLst>
      <p:ext uri="{BB962C8B-B14F-4D97-AF65-F5344CB8AC3E}">
        <p14:creationId xmlns:p14="http://schemas.microsoft.com/office/powerpoint/2010/main" val="423624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EFD4-F8A1-908C-EB4E-BE61ACEE8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EA2987-1E66-1A64-2AB3-A620D272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08228"/>
            <a:ext cx="11474449" cy="698500"/>
          </a:xfrm>
        </p:spPr>
        <p:txBody>
          <a:bodyPr/>
          <a:lstStyle/>
          <a:p>
            <a:r>
              <a:rPr lang="en-US" sz="2800" dirty="0"/>
              <a:t>chemical and stain resistance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ED71A2D-AFC1-25A6-0850-77E24F4BC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18" y="1068919"/>
            <a:ext cx="11474449" cy="487256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FE424909-6611-871F-51DF-F7EC64EFC2E5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097C64A-815B-E349-D61C-BFD8465DB8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978150"/>
              </p:ext>
            </p:extLst>
          </p:nvPr>
        </p:nvGraphicFramePr>
        <p:xfrm>
          <a:off x="293916" y="1277614"/>
          <a:ext cx="11652851" cy="523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Inhaltsplatzhalter 5">
            <a:extLst>
              <a:ext uri="{FF2B5EF4-FFF2-40B4-BE49-F238E27FC236}">
                <a16:creationId xmlns:a16="http://schemas.microsoft.com/office/drawing/2014/main" id="{ADE0185B-DD47-15BD-8F07-4C04FF734DC1}"/>
              </a:ext>
            </a:extLst>
          </p:cNvPr>
          <p:cNvSpPr txBox="1">
            <a:spLocks/>
          </p:cNvSpPr>
          <p:nvPr/>
        </p:nvSpPr>
        <p:spPr bwMode="auto">
          <a:xfrm>
            <a:off x="581265" y="6091542"/>
            <a:ext cx="7876342" cy="3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that after 24 hours recovery time no staining can be observed.</a:t>
            </a:r>
          </a:p>
          <a:p>
            <a:endParaRPr lang="en-GB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9730B64E-E8CE-81D8-FC44-5D7E497264B0}"/>
              </a:ext>
            </a:extLst>
          </p:cNvPr>
          <p:cNvSpPr txBox="1">
            <a:spLocks/>
          </p:cNvSpPr>
          <p:nvPr/>
        </p:nvSpPr>
        <p:spPr bwMode="auto">
          <a:xfrm>
            <a:off x="1237696" y="846947"/>
            <a:ext cx="10074128" cy="488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Same excellent chemical and resistance as standard Incozol LV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D29199-EFDA-29FC-0998-0ECBBBF7D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51197"/>
              </p:ext>
            </p:extLst>
          </p:nvPr>
        </p:nvGraphicFramePr>
        <p:xfrm>
          <a:off x="8633993" y="1402720"/>
          <a:ext cx="3174889" cy="526062"/>
        </p:xfrm>
        <a:graphic>
          <a:graphicData uri="http://schemas.openxmlformats.org/drawingml/2006/table">
            <a:tbl>
              <a:tblPr/>
              <a:tblGrid>
                <a:gridCol w="705732">
                  <a:extLst>
                    <a:ext uri="{9D8B030D-6E8A-4147-A177-3AD203B41FA5}">
                      <a16:colId xmlns:a16="http://schemas.microsoft.com/office/drawing/2014/main" val="301510433"/>
                    </a:ext>
                  </a:extLst>
                </a:gridCol>
                <a:gridCol w="264891">
                  <a:extLst>
                    <a:ext uri="{9D8B030D-6E8A-4147-A177-3AD203B41FA5}">
                      <a16:colId xmlns:a16="http://schemas.microsoft.com/office/drawing/2014/main" val="2543803425"/>
                    </a:ext>
                  </a:extLst>
                </a:gridCol>
                <a:gridCol w="969466">
                  <a:extLst>
                    <a:ext uri="{9D8B030D-6E8A-4147-A177-3AD203B41FA5}">
                      <a16:colId xmlns:a16="http://schemas.microsoft.com/office/drawing/2014/main" val="2546805695"/>
                    </a:ext>
                  </a:extLst>
                </a:gridCol>
                <a:gridCol w="266400">
                  <a:extLst>
                    <a:ext uri="{9D8B030D-6E8A-4147-A177-3AD203B41FA5}">
                      <a16:colId xmlns:a16="http://schemas.microsoft.com/office/drawing/2014/main" val="4243947711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665627759"/>
                    </a:ext>
                  </a:extLst>
                </a:gridCol>
              </a:tblGrid>
              <a:tr h="176400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Scoring Key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film removal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staining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48588"/>
                  </a:ext>
                </a:extLst>
              </a:tr>
              <a:tr h="1748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cracking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staining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497395"/>
                  </a:ext>
                </a:extLst>
              </a:tr>
              <a:tr h="1748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cracking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change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74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668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B270-B7BB-0E1A-97C2-45F9F678C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FDAEBB-0B9F-C10A-BDA9-F57CC8F8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Taber Abrasion Resistance Test</a:t>
            </a:r>
            <a:br>
              <a:rPr lang="en-US" dirty="0"/>
            </a:b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D1699913-64DE-0CFB-B65F-D0FF42A26FA0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pic>
        <p:nvPicPr>
          <p:cNvPr id="9" name="Picture 8" descr="A white square object with a hole in it&#10;&#10;Description automatically generated">
            <a:extLst>
              <a:ext uri="{FF2B5EF4-FFF2-40B4-BE49-F238E27FC236}">
                <a16:creationId xmlns:a16="http://schemas.microsoft.com/office/drawing/2014/main" id="{0B9034DC-56BC-BFEB-F63E-025E1BC99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" y="1344457"/>
            <a:ext cx="3535759" cy="3437880"/>
          </a:xfrm>
          <a:prstGeom prst="rect">
            <a:avLst/>
          </a:prstGeom>
        </p:spPr>
      </p:pic>
      <p:pic>
        <p:nvPicPr>
          <p:cNvPr id="11" name="Picture 10" descr="A white square object with a hole in it&#10;&#10;Description automatically generated">
            <a:extLst>
              <a:ext uri="{FF2B5EF4-FFF2-40B4-BE49-F238E27FC236}">
                <a16:creationId xmlns:a16="http://schemas.microsoft.com/office/drawing/2014/main" id="{54EB8DFB-9F37-17C6-F6CE-B2F177CEA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79" y="1344456"/>
            <a:ext cx="3560402" cy="34378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12AF5D-DD4D-199A-42C6-2B37A71FF9D9}"/>
              </a:ext>
            </a:extLst>
          </p:cNvPr>
          <p:cNvSpPr/>
          <p:nvPr/>
        </p:nvSpPr>
        <p:spPr>
          <a:xfrm>
            <a:off x="907240" y="4415306"/>
            <a:ext cx="2679870" cy="30614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after Taber Abrasion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03295-908E-C216-A55B-7871437FED69}"/>
              </a:ext>
            </a:extLst>
          </p:cNvPr>
          <p:cNvSpPr/>
          <p:nvPr/>
        </p:nvSpPr>
        <p:spPr>
          <a:xfrm>
            <a:off x="4442999" y="4415306"/>
            <a:ext cx="2698548" cy="30614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Incozol-341 LV- after Taber Abrasion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DBED68F3-A9B9-579E-2A8D-EB1D60D618E7}"/>
              </a:ext>
            </a:extLst>
          </p:cNvPr>
          <p:cNvSpPr txBox="1">
            <a:spLocks/>
          </p:cNvSpPr>
          <p:nvPr/>
        </p:nvSpPr>
        <p:spPr bwMode="auto">
          <a:xfrm>
            <a:off x="979247" y="5447013"/>
            <a:ext cx="10229333" cy="8496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Enhanced ability to withstand wear and friction using Incozol-341 LV making it suitable for demanding applications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80D5B5AF-9FC2-2D8E-6E38-6E653536CAA6}"/>
              </a:ext>
            </a:extLst>
          </p:cNvPr>
          <p:cNvSpPr txBox="1">
            <a:spLocks/>
          </p:cNvSpPr>
          <p:nvPr/>
        </p:nvSpPr>
        <p:spPr bwMode="auto">
          <a:xfrm>
            <a:off x="7669758" y="4415306"/>
            <a:ext cx="4284110" cy="10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Below 1% loss is considered to have very high abrasion resistance </a:t>
            </a:r>
          </a:p>
          <a:p>
            <a:pPr marL="261938" lvl="1" indent="0">
              <a:buNone/>
            </a:pP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2F42DA6-2ACB-FF32-C010-62C86BDECA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031358"/>
              </p:ext>
            </p:extLst>
          </p:nvPr>
        </p:nvGraphicFramePr>
        <p:xfrm>
          <a:off x="7669757" y="1121610"/>
          <a:ext cx="4084534" cy="329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27B760-9D04-CAB2-1ED9-A52C309E4B31}"/>
              </a:ext>
            </a:extLst>
          </p:cNvPr>
          <p:cNvSpPr txBox="1"/>
          <p:nvPr/>
        </p:nvSpPr>
        <p:spPr>
          <a:xfrm>
            <a:off x="310329" y="4847952"/>
            <a:ext cx="7571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Abrasion Resistance (CS-17) (mg/1000 cycles: BS EN ISO7784-2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646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7127-6C47-8709-2E76-0238047D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81D86-7C94-9EFB-A4CD-75B659E5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scratch resistance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0D2A95F0-2953-54F8-CAD2-8F22A7523809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2289BD-1307-862B-CEC1-005A1D307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424576"/>
              </p:ext>
            </p:extLst>
          </p:nvPr>
        </p:nvGraphicFramePr>
        <p:xfrm>
          <a:off x="383118" y="2177911"/>
          <a:ext cx="11265542" cy="2501000"/>
        </p:xfrm>
        <a:graphic>
          <a:graphicData uri="http://schemas.openxmlformats.org/drawingml/2006/table">
            <a:tbl>
              <a:tblPr/>
              <a:tblGrid>
                <a:gridCol w="1519357">
                  <a:extLst>
                    <a:ext uri="{9D8B030D-6E8A-4147-A177-3AD203B41FA5}">
                      <a16:colId xmlns:a16="http://schemas.microsoft.com/office/drawing/2014/main" val="1635725485"/>
                    </a:ext>
                  </a:extLst>
                </a:gridCol>
                <a:gridCol w="1148950">
                  <a:extLst>
                    <a:ext uri="{9D8B030D-6E8A-4147-A177-3AD203B41FA5}">
                      <a16:colId xmlns:a16="http://schemas.microsoft.com/office/drawing/2014/main" val="1720443290"/>
                    </a:ext>
                  </a:extLst>
                </a:gridCol>
                <a:gridCol w="933012">
                  <a:extLst>
                    <a:ext uri="{9D8B030D-6E8A-4147-A177-3AD203B41FA5}">
                      <a16:colId xmlns:a16="http://schemas.microsoft.com/office/drawing/2014/main" val="1882726865"/>
                    </a:ext>
                  </a:extLst>
                </a:gridCol>
                <a:gridCol w="1364890">
                  <a:extLst>
                    <a:ext uri="{9D8B030D-6E8A-4147-A177-3AD203B41FA5}">
                      <a16:colId xmlns:a16="http://schemas.microsoft.com/office/drawing/2014/main" val="2836590740"/>
                    </a:ext>
                  </a:extLst>
                </a:gridCol>
                <a:gridCol w="941573">
                  <a:extLst>
                    <a:ext uri="{9D8B030D-6E8A-4147-A177-3AD203B41FA5}">
                      <a16:colId xmlns:a16="http://schemas.microsoft.com/office/drawing/2014/main" val="2652007550"/>
                    </a:ext>
                  </a:extLst>
                </a:gridCol>
                <a:gridCol w="1079049">
                  <a:extLst>
                    <a:ext uri="{9D8B030D-6E8A-4147-A177-3AD203B41FA5}">
                      <a16:colId xmlns:a16="http://schemas.microsoft.com/office/drawing/2014/main" val="1244617597"/>
                    </a:ext>
                  </a:extLst>
                </a:gridCol>
                <a:gridCol w="1426237">
                  <a:extLst>
                    <a:ext uri="{9D8B030D-6E8A-4147-A177-3AD203B41FA5}">
                      <a16:colId xmlns:a16="http://schemas.microsoft.com/office/drawing/2014/main" val="1710949298"/>
                    </a:ext>
                  </a:extLst>
                </a:gridCol>
                <a:gridCol w="1426237">
                  <a:extLst>
                    <a:ext uri="{9D8B030D-6E8A-4147-A177-3AD203B41FA5}">
                      <a16:colId xmlns:a16="http://schemas.microsoft.com/office/drawing/2014/main" val="392889259"/>
                    </a:ext>
                  </a:extLst>
                </a:gridCol>
                <a:gridCol w="1426237">
                  <a:extLst>
                    <a:ext uri="{9D8B030D-6E8A-4147-A177-3AD203B41FA5}">
                      <a16:colId xmlns:a16="http://schemas.microsoft.com/office/drawing/2014/main" val="1117908051"/>
                    </a:ext>
                  </a:extLst>
                </a:gridCol>
              </a:tblGrid>
              <a:tr h="525515">
                <a:tc>
                  <a:txBody>
                    <a:bodyPr/>
                    <a:lstStyle/>
                    <a:p>
                      <a:pPr algn="l" rtl="0" fontAlgn="ctr"/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Aluminium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38275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Pass/Fail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465419"/>
                  </a:ext>
                </a:extLst>
              </a:tr>
              <a:tr h="34505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Abraded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 Abraded or 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Abraded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 Abraded or 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10224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Mark( g)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81257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(g)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98818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Failed (g)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57134"/>
                  </a:ext>
                </a:extLst>
              </a:tr>
            </a:tbl>
          </a:graphicData>
        </a:graphic>
      </p:graphicFrame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CDB9765A-CFA7-1FCB-2135-DFA4B981200E}"/>
              </a:ext>
            </a:extLst>
          </p:cNvPr>
          <p:cNvSpPr txBox="1">
            <a:spLocks/>
          </p:cNvSpPr>
          <p:nvPr/>
        </p:nvSpPr>
        <p:spPr bwMode="auto">
          <a:xfrm>
            <a:off x="383119" y="1195890"/>
            <a:ext cx="11265542" cy="8364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Improved scratch resistance for both steel and aluminum substrates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15A0C8-264E-D02B-E3AF-C34CD672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28" y="4824452"/>
            <a:ext cx="1802336" cy="15387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ECCF8F-A019-E7BE-F70C-8F429A563410}"/>
              </a:ext>
            </a:extLst>
          </p:cNvPr>
          <p:cNvSpPr txBox="1"/>
          <p:nvPr/>
        </p:nvSpPr>
        <p:spPr>
          <a:xfrm>
            <a:off x="2725764" y="5132180"/>
            <a:ext cx="7110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Improves scratch resistance even on unprepared surfaces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Performs consistently across steel and aluminium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/>
              <a:t>No compromise in performance with Incozol-341 LV</a:t>
            </a:r>
          </a:p>
        </p:txBody>
      </p:sp>
    </p:spTree>
    <p:extLst>
      <p:ext uri="{BB962C8B-B14F-4D97-AF65-F5344CB8AC3E}">
        <p14:creationId xmlns:p14="http://schemas.microsoft.com/office/powerpoint/2010/main" val="1459584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373E-43FE-999E-8835-53C38251E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pair of white and grey objects&#10;&#10;Description automatically generated">
            <a:extLst>
              <a:ext uri="{FF2B5EF4-FFF2-40B4-BE49-F238E27FC236}">
                <a16:creationId xmlns:a16="http://schemas.microsoft.com/office/drawing/2014/main" id="{9098219D-F26E-31F2-578A-E3CF6378F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4" y="1766047"/>
            <a:ext cx="4307212" cy="28455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B118F6-589D-8AD4-C350-F3C58DEEFAEC}"/>
              </a:ext>
            </a:extLst>
          </p:cNvPr>
          <p:cNvSpPr/>
          <p:nvPr/>
        </p:nvSpPr>
        <p:spPr>
          <a:xfrm>
            <a:off x="255155" y="4575360"/>
            <a:ext cx="4371761" cy="504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Mandrel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Bend Test- </a:t>
            </a: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 (6 mm and 2 mm)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-up of a piece of metal&#10;&#10;Description automatically generated">
            <a:extLst>
              <a:ext uri="{FF2B5EF4-FFF2-40B4-BE49-F238E27FC236}">
                <a16:creationId xmlns:a16="http://schemas.microsoft.com/office/drawing/2014/main" id="{1413D4A2-A181-A8C5-224D-F15984271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65" y="1760204"/>
            <a:ext cx="4246295" cy="28455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9AB8FD-ACF9-8DA1-F6E1-21857EA3038C}"/>
              </a:ext>
            </a:extLst>
          </p:cNvPr>
          <p:cNvSpPr/>
          <p:nvPr/>
        </p:nvSpPr>
        <p:spPr>
          <a:xfrm>
            <a:off x="4691465" y="4575360"/>
            <a:ext cx="4246295" cy="504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Mandrel</a:t>
            </a:r>
            <a:r>
              <a:rPr kumimoji="0" lang="en-GB" sz="1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Bend Test – Incozol-341 LV (6 mm and 2 mm)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689F1C-7AD8-9AFE-CCFB-4D268369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mandrel bend (flexibility) test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5241CB67-C3D2-9455-8281-3BF686004CA0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007B18-08D5-EDEC-C6DF-DB7C26959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43344"/>
              </p:ext>
            </p:extLst>
          </p:nvPr>
        </p:nvGraphicFramePr>
        <p:xfrm>
          <a:off x="255155" y="5033716"/>
          <a:ext cx="10132482" cy="1619713"/>
        </p:xfrm>
        <a:graphic>
          <a:graphicData uri="http://schemas.openxmlformats.org/drawingml/2006/table">
            <a:tbl>
              <a:tblPr/>
              <a:tblGrid>
                <a:gridCol w="1941090">
                  <a:extLst>
                    <a:ext uri="{9D8B030D-6E8A-4147-A177-3AD203B41FA5}">
                      <a16:colId xmlns:a16="http://schemas.microsoft.com/office/drawing/2014/main" val="3646284375"/>
                    </a:ext>
                  </a:extLst>
                </a:gridCol>
                <a:gridCol w="1669337">
                  <a:extLst>
                    <a:ext uri="{9D8B030D-6E8A-4147-A177-3AD203B41FA5}">
                      <a16:colId xmlns:a16="http://schemas.microsoft.com/office/drawing/2014/main" val="414703672"/>
                    </a:ext>
                  </a:extLst>
                </a:gridCol>
                <a:gridCol w="1455817">
                  <a:extLst>
                    <a:ext uri="{9D8B030D-6E8A-4147-A177-3AD203B41FA5}">
                      <a16:colId xmlns:a16="http://schemas.microsoft.com/office/drawing/2014/main" val="2614942571"/>
                    </a:ext>
                  </a:extLst>
                </a:gridCol>
                <a:gridCol w="1688746">
                  <a:extLst>
                    <a:ext uri="{9D8B030D-6E8A-4147-A177-3AD203B41FA5}">
                      <a16:colId xmlns:a16="http://schemas.microsoft.com/office/drawing/2014/main" val="1186627380"/>
                    </a:ext>
                  </a:extLst>
                </a:gridCol>
                <a:gridCol w="1688746">
                  <a:extLst>
                    <a:ext uri="{9D8B030D-6E8A-4147-A177-3AD203B41FA5}">
                      <a16:colId xmlns:a16="http://schemas.microsoft.com/office/drawing/2014/main" val="2371156322"/>
                    </a:ext>
                  </a:extLst>
                </a:gridCol>
                <a:gridCol w="1688746">
                  <a:extLst>
                    <a:ext uri="{9D8B030D-6E8A-4147-A177-3AD203B41FA5}">
                      <a16:colId xmlns:a16="http://schemas.microsoft.com/office/drawing/2014/main" val="252604390"/>
                    </a:ext>
                  </a:extLst>
                </a:gridCol>
              </a:tblGrid>
              <a:tr h="431801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Mandrel Bend (Flexibility) Test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46763"/>
                  </a:ext>
                </a:extLst>
              </a:tr>
              <a:tr h="6390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Method/Standard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 Period /Conditions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Mandrel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474068"/>
                  </a:ext>
                </a:extLst>
              </a:tr>
              <a:tr h="27010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Mandrel Bend Test (Pass/Fail)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ASTM D 522 -A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days @RT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187018"/>
                  </a:ext>
                </a:extLst>
              </a:tr>
              <a:tr h="2701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07891"/>
                  </a:ext>
                </a:extLst>
              </a:tr>
            </a:tbl>
          </a:graphicData>
        </a:graphic>
      </p:graphicFrame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9833EAF1-3F4B-0B77-BCB2-F82F7108FCFF}"/>
              </a:ext>
            </a:extLst>
          </p:cNvPr>
          <p:cNvSpPr txBox="1">
            <a:spLocks/>
          </p:cNvSpPr>
          <p:nvPr/>
        </p:nvSpPr>
        <p:spPr bwMode="auto">
          <a:xfrm>
            <a:off x="255155" y="1110129"/>
            <a:ext cx="11602411" cy="5040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Excellent ability to withstand deformation without cracking and delaminating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5E3E19-E2E9-76D2-4BD8-08EB22F09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99" y="2205496"/>
            <a:ext cx="1904157" cy="17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5D0FC-37B5-2C7B-5FAD-D6488950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ABCE8-198C-C1DF-A803-6AAD47D3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adhesion test (cross hatch)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A221365-217B-ACF7-3438-BBDE5AF05271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1BF9A8-81EF-347C-94A8-438554116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94383"/>
              </p:ext>
            </p:extLst>
          </p:nvPr>
        </p:nvGraphicFramePr>
        <p:xfrm>
          <a:off x="383118" y="2018157"/>
          <a:ext cx="9463630" cy="2327036"/>
        </p:xfrm>
        <a:graphic>
          <a:graphicData uri="http://schemas.openxmlformats.org/drawingml/2006/table">
            <a:tbl>
              <a:tblPr/>
              <a:tblGrid>
                <a:gridCol w="1550764">
                  <a:extLst>
                    <a:ext uri="{9D8B030D-6E8A-4147-A177-3AD203B41FA5}">
                      <a16:colId xmlns:a16="http://schemas.microsoft.com/office/drawing/2014/main" val="621907602"/>
                    </a:ext>
                  </a:extLst>
                </a:gridCol>
                <a:gridCol w="1789342">
                  <a:extLst>
                    <a:ext uri="{9D8B030D-6E8A-4147-A177-3AD203B41FA5}">
                      <a16:colId xmlns:a16="http://schemas.microsoft.com/office/drawing/2014/main" val="1366386620"/>
                    </a:ext>
                  </a:extLst>
                </a:gridCol>
                <a:gridCol w="1351946">
                  <a:extLst>
                    <a:ext uri="{9D8B030D-6E8A-4147-A177-3AD203B41FA5}">
                      <a16:colId xmlns:a16="http://schemas.microsoft.com/office/drawing/2014/main" val="239633594"/>
                    </a:ext>
                  </a:extLst>
                </a:gridCol>
                <a:gridCol w="1590526">
                  <a:extLst>
                    <a:ext uri="{9D8B030D-6E8A-4147-A177-3AD203B41FA5}">
                      <a16:colId xmlns:a16="http://schemas.microsoft.com/office/drawing/2014/main" val="3279913849"/>
                    </a:ext>
                  </a:extLst>
                </a:gridCol>
                <a:gridCol w="1436582">
                  <a:extLst>
                    <a:ext uri="{9D8B030D-6E8A-4147-A177-3AD203B41FA5}">
                      <a16:colId xmlns:a16="http://schemas.microsoft.com/office/drawing/2014/main" val="2283861956"/>
                    </a:ext>
                  </a:extLst>
                </a:gridCol>
                <a:gridCol w="1744470">
                  <a:extLst>
                    <a:ext uri="{9D8B030D-6E8A-4147-A177-3AD203B41FA5}">
                      <a16:colId xmlns:a16="http://schemas.microsoft.com/office/drawing/2014/main" val="2343472115"/>
                    </a:ext>
                  </a:extLst>
                </a:gridCol>
              </a:tblGrid>
              <a:tr h="309315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Cross Hatch Adhesion Test (Steel)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509425"/>
                  </a:ext>
                </a:extLst>
              </a:tr>
              <a:tr h="78328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Method/Standard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 Period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Condition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 LV Std)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2K PU  Heavy Duty White TC (Incozol-341 LV)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17131"/>
                  </a:ext>
                </a:extLst>
              </a:tr>
              <a:tr h="35052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Cross Hatch Adhesion Test (Rank/ Percentage intact)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ASTM D 3359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days @RT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4B- 97%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5B- 100%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1956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Abraded and 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5B- 100%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4B- 97%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21421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Abraded or Cleaned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2B- 15-35% Affected area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5B- 100%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1702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2E4B88-F01F-196C-F84E-C9FCDE1C6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73284"/>
              </p:ext>
            </p:extLst>
          </p:nvPr>
        </p:nvGraphicFramePr>
        <p:xfrm>
          <a:off x="10099263" y="2018157"/>
          <a:ext cx="1473200" cy="1752600"/>
        </p:xfrm>
        <a:graphic>
          <a:graphicData uri="http://schemas.openxmlformats.org/drawingml/2006/table">
            <a:tbl>
              <a:tblPr/>
              <a:tblGrid>
                <a:gridCol w="612239">
                  <a:extLst>
                    <a:ext uri="{9D8B030D-6E8A-4147-A177-3AD203B41FA5}">
                      <a16:colId xmlns:a16="http://schemas.microsoft.com/office/drawing/2014/main" val="2735170810"/>
                    </a:ext>
                  </a:extLst>
                </a:gridCol>
                <a:gridCol w="860961">
                  <a:extLst>
                    <a:ext uri="{9D8B030D-6E8A-4147-A177-3AD203B41FA5}">
                      <a16:colId xmlns:a16="http://schemas.microsoft.com/office/drawing/2014/main" val="3992516393"/>
                    </a:ext>
                  </a:extLst>
                </a:gridCol>
              </a:tblGrid>
              <a:tr h="1981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Scoring key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575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Removed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753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2607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9345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to 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0141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to 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6854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to 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3032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709932"/>
                  </a:ext>
                </a:extLst>
              </a:tr>
            </a:tbl>
          </a:graphicData>
        </a:graphic>
      </p:graphicFrame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E77A0184-E988-1F80-38D4-D59B8C2A0F0B}"/>
              </a:ext>
            </a:extLst>
          </p:cNvPr>
          <p:cNvSpPr txBox="1">
            <a:spLocks/>
          </p:cNvSpPr>
          <p:nvPr/>
        </p:nvSpPr>
        <p:spPr bwMode="auto">
          <a:xfrm>
            <a:off x="383118" y="1257356"/>
            <a:ext cx="11189345" cy="4865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No loss in adhesion performance using Incozol-341 LV</a:t>
            </a:r>
          </a:p>
        </p:txBody>
      </p:sp>
      <p:pic>
        <p:nvPicPr>
          <p:cNvPr id="11" name="Picture 10" descr="A blue line drawing of a note&#10;&#10;AI-generated content may be incorrect.">
            <a:extLst>
              <a:ext uri="{FF2B5EF4-FFF2-40B4-BE49-F238E27FC236}">
                <a16:creationId xmlns:a16="http://schemas.microsoft.com/office/drawing/2014/main" id="{E67E296A-DC56-8E2D-11C7-D10587F87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53" y="4306588"/>
            <a:ext cx="2692911" cy="2692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00699-A68D-7FD8-8763-3F9025BAC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07" y="4619490"/>
            <a:ext cx="2342064" cy="2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development of Incozol-341 LV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AF1B226-D7CF-4F17-A750-704673D8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26" r="9926"/>
          <a:stretch/>
        </p:blipFill>
        <p:spPr bwMode="auto">
          <a:xfrm>
            <a:off x="3585486" y="1221317"/>
            <a:ext cx="2999989" cy="209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79D07E-823C-4CCB-8A26-080D0FC91D3A}"/>
              </a:ext>
            </a:extLst>
          </p:cNvPr>
          <p:cNvSpPr txBox="1"/>
          <p:nvPr/>
        </p:nvSpPr>
        <p:spPr>
          <a:xfrm>
            <a:off x="6761908" y="2136055"/>
            <a:ext cx="4569481" cy="3242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867" dirty="0" err="1"/>
              <a:t>Incozol</a:t>
            </a:r>
            <a:r>
              <a:rPr lang="en-US" sz="1867" dirty="0"/>
              <a:t> LV was developed in the 90s and we know much more about Oxazolidine technology now</a:t>
            </a:r>
          </a:p>
          <a:p>
            <a:pPr marL="228594" indent="-228594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867" dirty="0"/>
              <a:t>The formulation is impacted by ongoing increases in raw material prices</a:t>
            </a:r>
          </a:p>
          <a:p>
            <a:pPr marL="228594" indent="-228594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867" dirty="0"/>
              <a:t>Customer feedback has given us input for development</a:t>
            </a:r>
          </a:p>
          <a:p>
            <a:pPr marL="228594" indent="-228594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We proactively updated our manufacturing processes to meet health and safety regulations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9F307B-89C7-4205-A829-97A580AC1CF8}"/>
              </a:ext>
            </a:extLst>
          </p:cNvPr>
          <p:cNvSpPr/>
          <p:nvPr/>
        </p:nvSpPr>
        <p:spPr>
          <a:xfrm>
            <a:off x="6761907" y="1221318"/>
            <a:ext cx="4569482" cy="69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endParaRPr lang="en-US" sz="933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B16ED-1C65-4C37-B5E5-773AA2E89AFC}"/>
              </a:ext>
            </a:extLst>
          </p:cNvPr>
          <p:cNvSpPr txBox="1"/>
          <p:nvPr/>
        </p:nvSpPr>
        <p:spPr>
          <a:xfrm>
            <a:off x="7114767" y="1385896"/>
            <a:ext cx="1728508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Why?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29B70B8-D63C-41D4-B399-18812278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63" r="27763"/>
          <a:stretch/>
        </p:blipFill>
        <p:spPr bwMode="auto">
          <a:xfrm>
            <a:off x="383118" y="1221317"/>
            <a:ext cx="2984644" cy="447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6327EFF5-1F0C-47FC-BF0F-218CACC45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19402"/>
          <a:stretch/>
        </p:blipFill>
        <p:spPr bwMode="auto">
          <a:xfrm>
            <a:off x="3585486" y="3597834"/>
            <a:ext cx="2999989" cy="209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282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3D6FC-D069-29E3-41C1-E857E1DCD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69E9F1-EA48-E534-9171-9DF7B670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Incozol</a:t>
            </a:r>
            <a:r>
              <a:rPr lang="en-US" sz="2800" dirty="0"/>
              <a:t> lv tests results</a:t>
            </a:r>
            <a:br>
              <a:rPr lang="en-US" dirty="0"/>
            </a:b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12090E-4DA7-12BE-3E2B-A57F24F9F7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18" y="1023869"/>
            <a:ext cx="11474449" cy="4872567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00B0F0"/>
                </a:solidFill>
              </a:rPr>
              <a:t>Adhesion Test (Cross Hatch)</a:t>
            </a:r>
            <a:endParaRPr lang="en-GB" dirty="0"/>
          </a:p>
          <a:p>
            <a:r>
              <a:rPr lang="en-GB" b="1" u="sng" dirty="0" err="1"/>
              <a:t>Incozol</a:t>
            </a:r>
            <a:r>
              <a:rPr lang="en-GB" b="1" u="sng" dirty="0"/>
              <a:t> LV Standard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u="sng" dirty="0"/>
              <a:t>Incozol-341 LV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EFF0CC70-033B-C6B1-C96F-0B7BBDC9340A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pic>
        <p:nvPicPr>
          <p:cNvPr id="7" name="Picture 6" descr="A close-up of a grey surface&#10;&#10;Description automatically generated">
            <a:extLst>
              <a:ext uri="{FF2B5EF4-FFF2-40B4-BE49-F238E27FC236}">
                <a16:creationId xmlns:a16="http://schemas.microsoft.com/office/drawing/2014/main" id="{58B9FA57-DA96-9CE9-69D1-6A97C33A4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4" y="1827855"/>
            <a:ext cx="1571412" cy="1178560"/>
          </a:xfrm>
          <a:prstGeom prst="rect">
            <a:avLst/>
          </a:prstGeom>
        </p:spPr>
      </p:pic>
      <p:pic>
        <p:nvPicPr>
          <p:cNvPr id="9" name="Picture 8" descr="A close-up of a glass&#10;&#10;Description automatically generated">
            <a:extLst>
              <a:ext uri="{FF2B5EF4-FFF2-40B4-BE49-F238E27FC236}">
                <a16:creationId xmlns:a16="http://schemas.microsoft.com/office/drawing/2014/main" id="{0E3F4CEB-DF7D-AA7B-A082-40493911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72" y="1827855"/>
            <a:ext cx="1571412" cy="1178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D7FF7C-B154-7D0D-F423-3194271C714A}"/>
              </a:ext>
            </a:extLst>
          </p:cNvPr>
          <p:cNvSpPr/>
          <p:nvPr/>
        </p:nvSpPr>
        <p:spPr>
          <a:xfrm>
            <a:off x="457202" y="3022147"/>
            <a:ext cx="1571412" cy="4773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5646A-B118-E45E-37AD-4CDF39CB309D}"/>
              </a:ext>
            </a:extLst>
          </p:cNvPr>
          <p:cNvSpPr/>
          <p:nvPr/>
        </p:nvSpPr>
        <p:spPr>
          <a:xfrm>
            <a:off x="2178032" y="3014031"/>
            <a:ext cx="1571412" cy="4854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-up of a white tile&#10;&#10;Description automatically generated">
            <a:extLst>
              <a:ext uri="{FF2B5EF4-FFF2-40B4-BE49-F238E27FC236}">
                <a16:creationId xmlns:a16="http://schemas.microsoft.com/office/drawing/2014/main" id="{C3E49BF6-F2EC-D275-9A88-F5BE2AE76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90" y="1839676"/>
            <a:ext cx="1571414" cy="11785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3ECDCF-FFDD-23B8-ECA8-B027F68747F2}"/>
              </a:ext>
            </a:extLst>
          </p:cNvPr>
          <p:cNvSpPr/>
          <p:nvPr/>
        </p:nvSpPr>
        <p:spPr>
          <a:xfrm>
            <a:off x="4203991" y="3022147"/>
            <a:ext cx="1571413" cy="477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Abraded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lose-up of a white surface&#10;&#10;Description automatically generated">
            <a:extLst>
              <a:ext uri="{FF2B5EF4-FFF2-40B4-BE49-F238E27FC236}">
                <a16:creationId xmlns:a16="http://schemas.microsoft.com/office/drawing/2014/main" id="{3AD89509-8108-DCF8-78A7-F4EE91363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08" y="1827855"/>
            <a:ext cx="1571411" cy="11785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F335FB-E25A-D2F5-ADCF-C7CA446DFE47}"/>
              </a:ext>
            </a:extLst>
          </p:cNvPr>
          <p:cNvSpPr/>
          <p:nvPr/>
        </p:nvSpPr>
        <p:spPr>
          <a:xfrm>
            <a:off x="5962051" y="3022147"/>
            <a:ext cx="1571411" cy="4769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Abraded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-up of a white surface&#10;&#10;Description automatically generated">
            <a:extLst>
              <a:ext uri="{FF2B5EF4-FFF2-40B4-BE49-F238E27FC236}">
                <a16:creationId xmlns:a16="http://schemas.microsoft.com/office/drawing/2014/main" id="{92CCE22E-EA13-2751-D0E0-02137FBB8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28" y="1845133"/>
            <a:ext cx="1571412" cy="1178559"/>
          </a:xfrm>
          <a:prstGeom prst="rect">
            <a:avLst/>
          </a:prstGeom>
        </p:spPr>
      </p:pic>
      <p:pic>
        <p:nvPicPr>
          <p:cNvPr id="21" name="Picture 20" descr="A close-up of a glass&#10;&#10;Description automatically generated">
            <a:extLst>
              <a:ext uri="{FF2B5EF4-FFF2-40B4-BE49-F238E27FC236}">
                <a16:creationId xmlns:a16="http://schemas.microsoft.com/office/drawing/2014/main" id="{2712B677-87BB-F882-1C8F-485400DB2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43" y="1835474"/>
            <a:ext cx="1571411" cy="11785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971849-5EF3-C811-62FA-B7F598747988}"/>
              </a:ext>
            </a:extLst>
          </p:cNvPr>
          <p:cNvSpPr/>
          <p:nvPr/>
        </p:nvSpPr>
        <p:spPr>
          <a:xfrm>
            <a:off x="7961328" y="3045813"/>
            <a:ext cx="1571413" cy="45330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Incozol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LV Standard- Not Abraded or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C34A67-6AB0-0F7D-B50F-920F7E46F9EE}"/>
              </a:ext>
            </a:extLst>
          </p:cNvPr>
          <p:cNvSpPr/>
          <p:nvPr/>
        </p:nvSpPr>
        <p:spPr>
          <a:xfrm>
            <a:off x="9714381" y="3016024"/>
            <a:ext cx="1571413" cy="48342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 err="1">
                <a:solidFill>
                  <a:prstClr val="black"/>
                </a:solidFill>
              </a:rPr>
              <a:t>Incozol</a:t>
            </a:r>
            <a:r>
              <a:rPr lang="en-GB" sz="1000" b="1" kern="0" dirty="0">
                <a:solidFill>
                  <a:prstClr val="black"/>
                </a:solidFill>
              </a:rPr>
              <a:t> LV Standard- Not Abraded or Cleaned before tape</a:t>
            </a:r>
          </a:p>
        </p:txBody>
      </p:sp>
      <p:pic>
        <p:nvPicPr>
          <p:cNvPr id="25" name="Picture 24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A03FC6B3-B08E-A40A-D291-92C923961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0" y="4108662"/>
            <a:ext cx="1571412" cy="11785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CE3249-4BA0-4DE8-7E41-DAD5AAF87E06}"/>
              </a:ext>
            </a:extLst>
          </p:cNvPr>
          <p:cNvSpPr/>
          <p:nvPr/>
        </p:nvSpPr>
        <p:spPr>
          <a:xfrm>
            <a:off x="457202" y="5287220"/>
            <a:ext cx="1571412" cy="5213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Incozol-341 LV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Picture 27" descr="A close-up of a grey surface&#10;&#10;Description automatically generated">
            <a:extLst>
              <a:ext uri="{FF2B5EF4-FFF2-40B4-BE49-F238E27FC236}">
                <a16:creationId xmlns:a16="http://schemas.microsoft.com/office/drawing/2014/main" id="{E0ADA815-4BE2-20BD-5E65-BDE53FD891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80" y="4116903"/>
            <a:ext cx="1571412" cy="117855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96FBA2-6973-DA5C-10E8-96A7E7587F45}"/>
              </a:ext>
            </a:extLst>
          </p:cNvPr>
          <p:cNvSpPr/>
          <p:nvPr/>
        </p:nvSpPr>
        <p:spPr>
          <a:xfrm>
            <a:off x="2184580" y="5312809"/>
            <a:ext cx="1571412" cy="5213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Cleaned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849611AC-A77E-2F83-9E82-7E50BB2ACC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22" y="4113765"/>
            <a:ext cx="1571412" cy="117855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FA435C4-1C7B-9E48-E7C1-02B3E43BFACC}"/>
              </a:ext>
            </a:extLst>
          </p:cNvPr>
          <p:cNvSpPr/>
          <p:nvPr/>
        </p:nvSpPr>
        <p:spPr>
          <a:xfrm>
            <a:off x="4202222" y="5307375"/>
            <a:ext cx="1571412" cy="52675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Abraded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4" name="Picture 33" descr="A close-up of a grey surface&#10;&#10;Description automatically generated">
            <a:extLst>
              <a:ext uri="{FF2B5EF4-FFF2-40B4-BE49-F238E27FC236}">
                <a16:creationId xmlns:a16="http://schemas.microsoft.com/office/drawing/2014/main" id="{77FCE6C0-0DF8-8EE9-0914-1242E5F34E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9" y="4108662"/>
            <a:ext cx="1570969" cy="117822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771BE88-99FD-CCC4-7FF5-C19CA01AA815}"/>
              </a:ext>
            </a:extLst>
          </p:cNvPr>
          <p:cNvSpPr/>
          <p:nvPr/>
        </p:nvSpPr>
        <p:spPr>
          <a:xfrm>
            <a:off x="6003684" y="5292012"/>
            <a:ext cx="1571412" cy="5421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Abraded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7" name="Picture 3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304A4979-7D37-E0DB-C0D8-F8F4986509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68" y="4108661"/>
            <a:ext cx="1570969" cy="117822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E82C858-94C4-4F74-82E7-8A2545C07B14}"/>
              </a:ext>
            </a:extLst>
          </p:cNvPr>
          <p:cNvSpPr/>
          <p:nvPr/>
        </p:nvSpPr>
        <p:spPr>
          <a:xfrm>
            <a:off x="7970525" y="5287846"/>
            <a:ext cx="1571412" cy="5462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lang="en-GB" sz="1000" b="1" kern="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Not Abraded or Cleaned before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" name="Picture 39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58187F1-AA4C-D1AF-F0BF-181A00718E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23" y="4108661"/>
            <a:ext cx="1570970" cy="117822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0FED84A-6749-89E7-EF14-DA08753A5C9C}"/>
              </a:ext>
            </a:extLst>
          </p:cNvPr>
          <p:cNvSpPr/>
          <p:nvPr/>
        </p:nvSpPr>
        <p:spPr>
          <a:xfrm>
            <a:off x="9709881" y="5287845"/>
            <a:ext cx="1571412" cy="5462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457200">
              <a:defRPr/>
            </a:pPr>
            <a:r>
              <a:rPr lang="en-GB" sz="1000" b="1" kern="0" dirty="0">
                <a:solidFill>
                  <a:prstClr val="black"/>
                </a:solidFill>
              </a:rPr>
              <a:t>Incozol-341 LV 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Not Abraded or Cleaned after tape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68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7" grpId="0" animBg="1"/>
      <p:bldP spid="22" grpId="0" animBg="1"/>
      <p:bldP spid="23" grpId="0" animBg="1"/>
      <p:bldP spid="26" grpId="0" animBg="1"/>
      <p:bldP spid="29" grpId="0" animBg="1"/>
      <p:bldP spid="32" grpId="0" animBg="1"/>
      <p:bldP spid="35" grpId="0" animBg="1"/>
      <p:bldP spid="38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5D48-7DB5-7ADD-3B9C-1DA0E5BB3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car in a car wash&#10;&#10;AI-generated content may be incorrect.">
            <a:extLst>
              <a:ext uri="{FF2B5EF4-FFF2-40B4-BE49-F238E27FC236}">
                <a16:creationId xmlns:a16="http://schemas.microsoft.com/office/drawing/2014/main" id="{2E91B65C-21EC-7E8B-6C1F-A3AAE6369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4616" t="29389" b="494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BEE6E0B-EC88-0513-D69E-E0132D3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0050"/>
            <a:ext cx="11474449" cy="698500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Summary – 2k </a:t>
            </a:r>
            <a:r>
              <a:rPr lang="en-US" sz="2800" dirty="0" err="1">
                <a:solidFill>
                  <a:srgbClr val="002060"/>
                </a:solidFill>
              </a:rPr>
              <a:t>pu</a:t>
            </a:r>
            <a:r>
              <a:rPr lang="en-US" sz="2800" dirty="0">
                <a:solidFill>
                  <a:srgbClr val="002060"/>
                </a:solidFill>
              </a:rPr>
              <a:t> automotive refinish clearcoat</a:t>
            </a:r>
            <a:endParaRPr lang="de-DE" sz="2800" dirty="0">
              <a:solidFill>
                <a:srgbClr val="002060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8E1C3BA-37B5-FD4D-DBFB-7AE1792B05BA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024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BB1560D-EC89-F871-5111-E99840F0C288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53294" y="1411819"/>
          <a:ext cx="1009491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7369">
                  <a:extLst>
                    <a:ext uri="{9D8B030D-6E8A-4147-A177-3AD203B41FA5}">
                      <a16:colId xmlns:a16="http://schemas.microsoft.com/office/drawing/2014/main" val="2779176448"/>
                    </a:ext>
                  </a:extLst>
                </a:gridCol>
                <a:gridCol w="3572863">
                  <a:extLst>
                    <a:ext uri="{9D8B030D-6E8A-4147-A177-3AD203B41FA5}">
                      <a16:colId xmlns:a16="http://schemas.microsoft.com/office/drawing/2014/main" val="4072048727"/>
                    </a:ext>
                  </a:extLst>
                </a:gridCol>
                <a:gridCol w="1774680">
                  <a:extLst>
                    <a:ext uri="{9D8B030D-6E8A-4147-A177-3AD203B41FA5}">
                      <a16:colId xmlns:a16="http://schemas.microsoft.com/office/drawing/2014/main" val="42819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Incozol</a:t>
                      </a:r>
                      <a:r>
                        <a:rPr lang="en-GB" dirty="0"/>
                        <a:t> LV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Incozol-341 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0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97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Potlife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93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7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4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Chemical and Stain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Abrasion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01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Scratch resistance (abraded steel)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14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Mandrel 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Adhesion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455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98BBEC7-1C4C-6C3E-443E-E4A2F300DDC7}"/>
              </a:ext>
            </a:extLst>
          </p:cNvPr>
          <p:cNvSpPr txBox="1"/>
          <p:nvPr/>
        </p:nvSpPr>
        <p:spPr>
          <a:xfrm>
            <a:off x="8133352" y="1056218"/>
            <a:ext cx="36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=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Good</a:t>
            </a:r>
            <a:r>
              <a:rPr lang="en-GB" dirty="0">
                <a:sym typeface="Wingdings" panose="05000000000000000000" pitchFamily="2" charset="2"/>
              </a:rPr>
              <a:t> 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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 = Excellent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accent1"/>
              </a:buClr>
            </a:pP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76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D7BC-C6EE-1151-FD69-5AA49A0F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indmill with trees in the background&#10;&#10;AI-generated content may be incorrect.">
            <a:extLst>
              <a:ext uri="{FF2B5EF4-FFF2-40B4-BE49-F238E27FC236}">
                <a16:creationId xmlns:a16="http://schemas.microsoft.com/office/drawing/2014/main" id="{1DE73F95-A37B-385B-48AC-EAB26963E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134" t="1932" r="28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2ABEBD-14F4-5377-B821-E416E829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rgbClr val="002060"/>
                </a:solidFill>
              </a:rPr>
              <a:t>Summary – 2K PU heavy duty white topcoat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83D99453-8C42-1BA2-B4DD-3AFB7674F5CC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024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4FB47D0-233C-2519-EA96-CF4F561985E4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53294" y="1411819"/>
          <a:ext cx="1009491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7369">
                  <a:extLst>
                    <a:ext uri="{9D8B030D-6E8A-4147-A177-3AD203B41FA5}">
                      <a16:colId xmlns:a16="http://schemas.microsoft.com/office/drawing/2014/main" val="2779176448"/>
                    </a:ext>
                  </a:extLst>
                </a:gridCol>
                <a:gridCol w="3572863">
                  <a:extLst>
                    <a:ext uri="{9D8B030D-6E8A-4147-A177-3AD203B41FA5}">
                      <a16:colId xmlns:a16="http://schemas.microsoft.com/office/drawing/2014/main" val="4072048727"/>
                    </a:ext>
                  </a:extLst>
                </a:gridCol>
                <a:gridCol w="1774680">
                  <a:extLst>
                    <a:ext uri="{9D8B030D-6E8A-4147-A177-3AD203B41FA5}">
                      <a16:colId xmlns:a16="http://schemas.microsoft.com/office/drawing/2014/main" val="42819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Incozol</a:t>
                      </a:r>
                      <a:r>
                        <a:rPr lang="en-GB" dirty="0"/>
                        <a:t> LV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Incozol-341 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0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97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Potlife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93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17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4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Chemical and Stain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Abrasion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1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Scratch resistance (abraded steel)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4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Mandrel 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Adhesion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455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5559803-7C0B-7ABE-BCBA-3E4F9B31178C}"/>
              </a:ext>
            </a:extLst>
          </p:cNvPr>
          <p:cNvSpPr txBox="1"/>
          <p:nvPr/>
        </p:nvSpPr>
        <p:spPr>
          <a:xfrm>
            <a:off x="8133352" y="1056218"/>
            <a:ext cx="36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= Good 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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= Excellent</a:t>
            </a:r>
            <a:endParaRPr lang="en-GB" dirty="0">
              <a:solidFill>
                <a:srgbClr val="002060"/>
              </a:solidFill>
            </a:endParaRPr>
          </a:p>
          <a:p>
            <a:pPr>
              <a:buClr>
                <a:schemeClr val="accent1"/>
              </a:buClr>
            </a:pP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04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281">
            <a:extLst>
              <a:ext uri="{FF2B5EF4-FFF2-40B4-BE49-F238E27FC236}">
                <a16:creationId xmlns:a16="http://schemas.microsoft.com/office/drawing/2014/main" id="{98031631-D169-41C2-9807-A95E187E9E24}"/>
              </a:ext>
            </a:extLst>
          </p:cNvPr>
          <p:cNvSpPr/>
          <p:nvPr/>
        </p:nvSpPr>
        <p:spPr>
          <a:xfrm>
            <a:off x="8282335" y="385590"/>
            <a:ext cx="3559264" cy="48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A25E4883-7638-4BDC-8383-E98E371179B9}"/>
              </a:ext>
            </a:extLst>
          </p:cNvPr>
          <p:cNvSpPr/>
          <p:nvPr/>
        </p:nvSpPr>
        <p:spPr>
          <a:xfrm>
            <a:off x="319922" y="385590"/>
            <a:ext cx="3496151" cy="48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BEA9B642-CDF1-4F86-A858-1FC6B524F335}"/>
              </a:ext>
            </a:extLst>
          </p:cNvPr>
          <p:cNvCxnSpPr>
            <a:cxnSpLocks/>
          </p:cNvCxnSpPr>
          <p:nvPr/>
        </p:nvCxnSpPr>
        <p:spPr>
          <a:xfrm>
            <a:off x="4186516" y="385590"/>
            <a:ext cx="0" cy="4752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42D284C7-943B-468F-BD0B-4C1F194F60A0}"/>
              </a:ext>
            </a:extLst>
          </p:cNvPr>
          <p:cNvGrpSpPr/>
          <p:nvPr/>
        </p:nvGrpSpPr>
        <p:grpSpPr>
          <a:xfrm>
            <a:off x="3957445" y="2829920"/>
            <a:ext cx="458143" cy="458143"/>
            <a:chOff x="3972487" y="3205485"/>
            <a:chExt cx="458142" cy="458142"/>
          </a:xfrm>
        </p:grpSpPr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3AEC852E-7254-4962-ACC7-82E98529C17B}"/>
                </a:ext>
              </a:extLst>
            </p:cNvPr>
            <p:cNvSpPr/>
            <p:nvPr/>
          </p:nvSpPr>
          <p:spPr>
            <a:xfrm>
              <a:off x="3972487" y="3205485"/>
              <a:ext cx="458142" cy="4581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50CBA46-5290-4B87-875D-91DEC5D2EAEE}"/>
                </a:ext>
              </a:extLst>
            </p:cNvPr>
            <p:cNvGrpSpPr/>
            <p:nvPr/>
          </p:nvGrpSpPr>
          <p:grpSpPr>
            <a:xfrm rot="2700000">
              <a:off x="4104762" y="3373579"/>
              <a:ext cx="193593" cy="96796"/>
              <a:chOff x="5013776" y="1350841"/>
              <a:chExt cx="288000" cy="144000"/>
            </a:xfrm>
            <a:solidFill>
              <a:schemeClr val="bg1"/>
            </a:solidFill>
          </p:grpSpPr>
          <p:sp>
            <p:nvSpPr>
              <p:cNvPr id="289" name="Rectangle: Rounded Corners 288">
                <a:extLst>
                  <a:ext uri="{FF2B5EF4-FFF2-40B4-BE49-F238E27FC236}">
                    <a16:creationId xmlns:a16="http://schemas.microsoft.com/office/drawing/2014/main" id="{C942341B-4800-48FD-8011-06954580B372}"/>
                  </a:ext>
                </a:extLst>
              </p:cNvPr>
              <p:cNvSpPr/>
              <p:nvPr/>
            </p:nvSpPr>
            <p:spPr>
              <a:xfrm>
                <a:off x="5128181" y="1350841"/>
                <a:ext cx="144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30ADED01-526B-4613-991E-29DE470D7AF5}"/>
                  </a:ext>
                </a:extLst>
              </p:cNvPr>
              <p:cNvSpPr/>
              <p:nvPr/>
            </p:nvSpPr>
            <p:spPr>
              <a:xfrm rot="5400000">
                <a:off x="5190712" y="1413841"/>
                <a:ext cx="144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91" name="Rectangle: Rounded Corners 290">
                <a:extLst>
                  <a:ext uri="{FF2B5EF4-FFF2-40B4-BE49-F238E27FC236}">
                    <a16:creationId xmlns:a16="http://schemas.microsoft.com/office/drawing/2014/main" id="{329278E8-CACF-4A9F-84B7-CB8E0EDA88E5}"/>
                  </a:ext>
                </a:extLst>
              </p:cNvPr>
              <p:cNvSpPr/>
              <p:nvPr/>
            </p:nvSpPr>
            <p:spPr>
              <a:xfrm rot="8100000">
                <a:off x="5013776" y="1453682"/>
                <a:ext cx="288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16E44F70-7FEA-4BAB-ACD6-BCC029981F35}"/>
              </a:ext>
            </a:extLst>
          </p:cNvPr>
          <p:cNvCxnSpPr>
            <a:cxnSpLocks/>
          </p:cNvCxnSpPr>
          <p:nvPr/>
        </p:nvCxnSpPr>
        <p:spPr>
          <a:xfrm>
            <a:off x="7975403" y="253388"/>
            <a:ext cx="0" cy="48850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36E267ED-D1A3-4F40-AFE5-8F5F7366E4F4}"/>
              </a:ext>
            </a:extLst>
          </p:cNvPr>
          <p:cNvGrpSpPr/>
          <p:nvPr/>
        </p:nvGrpSpPr>
        <p:grpSpPr>
          <a:xfrm rot="10800000">
            <a:off x="7746331" y="2829920"/>
            <a:ext cx="458143" cy="458143"/>
            <a:chOff x="3972487" y="3205485"/>
            <a:chExt cx="458142" cy="458142"/>
          </a:xfrm>
        </p:grpSpPr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CE3CA32-0D4F-46F5-8E99-6F8D424536DB}"/>
                </a:ext>
              </a:extLst>
            </p:cNvPr>
            <p:cNvSpPr/>
            <p:nvPr/>
          </p:nvSpPr>
          <p:spPr>
            <a:xfrm>
              <a:off x="3972487" y="3205485"/>
              <a:ext cx="458142" cy="4581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A4B67230-05EE-4290-B19C-A0D071FC7851}"/>
                </a:ext>
              </a:extLst>
            </p:cNvPr>
            <p:cNvGrpSpPr/>
            <p:nvPr/>
          </p:nvGrpSpPr>
          <p:grpSpPr>
            <a:xfrm rot="2700000">
              <a:off x="4104762" y="3373579"/>
              <a:ext cx="193593" cy="96796"/>
              <a:chOff x="5013776" y="1350841"/>
              <a:chExt cx="288000" cy="144000"/>
            </a:xfrm>
            <a:solidFill>
              <a:schemeClr val="bg1"/>
            </a:solidFill>
          </p:grpSpPr>
          <p:sp>
            <p:nvSpPr>
              <p:cNvPr id="351" name="Rectangle: Rounded Corners 350">
                <a:extLst>
                  <a:ext uri="{FF2B5EF4-FFF2-40B4-BE49-F238E27FC236}">
                    <a16:creationId xmlns:a16="http://schemas.microsoft.com/office/drawing/2014/main" id="{43AB1627-52B5-45EA-8691-0CD192DB7BFC}"/>
                  </a:ext>
                </a:extLst>
              </p:cNvPr>
              <p:cNvSpPr/>
              <p:nvPr/>
            </p:nvSpPr>
            <p:spPr>
              <a:xfrm>
                <a:off x="5128181" y="1350841"/>
                <a:ext cx="144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52" name="Rectangle: Rounded Corners 351">
                <a:extLst>
                  <a:ext uri="{FF2B5EF4-FFF2-40B4-BE49-F238E27FC236}">
                    <a16:creationId xmlns:a16="http://schemas.microsoft.com/office/drawing/2014/main" id="{705B4EDD-D68E-45A9-B283-28588C2B0392}"/>
                  </a:ext>
                </a:extLst>
              </p:cNvPr>
              <p:cNvSpPr/>
              <p:nvPr/>
            </p:nvSpPr>
            <p:spPr>
              <a:xfrm rot="5400000">
                <a:off x="5190712" y="1413841"/>
                <a:ext cx="144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53" name="Rectangle: Rounded Corners 352">
                <a:extLst>
                  <a:ext uri="{FF2B5EF4-FFF2-40B4-BE49-F238E27FC236}">
                    <a16:creationId xmlns:a16="http://schemas.microsoft.com/office/drawing/2014/main" id="{322C25AB-D98D-404B-8592-A84033217792}"/>
                  </a:ext>
                </a:extLst>
              </p:cNvPr>
              <p:cNvSpPr/>
              <p:nvPr/>
            </p:nvSpPr>
            <p:spPr>
              <a:xfrm rot="8100000">
                <a:off x="5013776" y="1453682"/>
                <a:ext cx="288000" cy="18000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402" name="Rectangle 401">
            <a:extLst>
              <a:ext uri="{FF2B5EF4-FFF2-40B4-BE49-F238E27FC236}">
                <a16:creationId xmlns:a16="http://schemas.microsoft.com/office/drawing/2014/main" id="{95C8327E-0286-405A-9AFE-6202DA68C781}"/>
              </a:ext>
            </a:extLst>
          </p:cNvPr>
          <p:cNvSpPr/>
          <p:nvPr/>
        </p:nvSpPr>
        <p:spPr>
          <a:xfrm>
            <a:off x="4556959" y="1427548"/>
            <a:ext cx="3048000" cy="3792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kstvak 27">
            <a:extLst>
              <a:ext uri="{FF2B5EF4-FFF2-40B4-BE49-F238E27FC236}">
                <a16:creationId xmlns:a16="http://schemas.microsoft.com/office/drawing/2014/main" id="{8D78EAD8-1BA4-680F-FEB7-26688AE7634C}"/>
              </a:ext>
            </a:extLst>
          </p:cNvPr>
          <p:cNvSpPr txBox="1"/>
          <p:nvPr/>
        </p:nvSpPr>
        <p:spPr>
          <a:xfrm flipH="1">
            <a:off x="773976" y="699858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rgbClr val="00B0F0"/>
                </a:solidFill>
              </a:rPr>
              <a:t>Clear Protective Topcoat</a:t>
            </a:r>
            <a:endParaRPr lang="nl-BE" sz="2000" b="1" dirty="0">
              <a:solidFill>
                <a:srgbClr val="00B0F0"/>
              </a:solidFill>
            </a:endParaRPr>
          </a:p>
        </p:txBody>
      </p:sp>
      <p:sp>
        <p:nvSpPr>
          <p:cNvPr id="9" name="Tekstvak 27">
            <a:extLst>
              <a:ext uri="{FF2B5EF4-FFF2-40B4-BE49-F238E27FC236}">
                <a16:creationId xmlns:a16="http://schemas.microsoft.com/office/drawing/2014/main" id="{B74B310B-17D2-2E16-76C8-C5A617102C42}"/>
              </a:ext>
            </a:extLst>
          </p:cNvPr>
          <p:cNvSpPr txBox="1"/>
          <p:nvPr/>
        </p:nvSpPr>
        <p:spPr>
          <a:xfrm flipH="1">
            <a:off x="762376" y="1165328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1 day hardness</a:t>
            </a:r>
            <a:endParaRPr lang="nl-BE" sz="2000" dirty="0"/>
          </a:p>
        </p:txBody>
      </p:sp>
      <p:sp>
        <p:nvSpPr>
          <p:cNvPr id="10" name="Tekstvak 27">
            <a:extLst>
              <a:ext uri="{FF2B5EF4-FFF2-40B4-BE49-F238E27FC236}">
                <a16:creationId xmlns:a16="http://schemas.microsoft.com/office/drawing/2014/main" id="{D389A656-823E-1CFD-02C7-3DE922E2195A}"/>
              </a:ext>
            </a:extLst>
          </p:cNvPr>
          <p:cNvSpPr txBox="1"/>
          <p:nvPr/>
        </p:nvSpPr>
        <p:spPr>
          <a:xfrm flipH="1">
            <a:off x="751252" y="2344825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scratch resistance</a:t>
            </a:r>
          </a:p>
        </p:txBody>
      </p:sp>
      <p:sp>
        <p:nvSpPr>
          <p:cNvPr id="11" name="Tekstvak 27">
            <a:extLst>
              <a:ext uri="{FF2B5EF4-FFF2-40B4-BE49-F238E27FC236}">
                <a16:creationId xmlns:a16="http://schemas.microsoft.com/office/drawing/2014/main" id="{9117A20F-2902-9C25-930A-AE2460D94370}"/>
              </a:ext>
            </a:extLst>
          </p:cNvPr>
          <p:cNvSpPr txBox="1"/>
          <p:nvPr/>
        </p:nvSpPr>
        <p:spPr>
          <a:xfrm flipH="1">
            <a:off x="751252" y="2933506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adhesion</a:t>
            </a:r>
            <a:endParaRPr lang="nl-BE" sz="2000" dirty="0"/>
          </a:p>
        </p:txBody>
      </p:sp>
      <p:sp>
        <p:nvSpPr>
          <p:cNvPr id="16" name="Tekstvak 27">
            <a:extLst>
              <a:ext uri="{FF2B5EF4-FFF2-40B4-BE49-F238E27FC236}">
                <a16:creationId xmlns:a16="http://schemas.microsoft.com/office/drawing/2014/main" id="{CB346269-1281-5F95-BA17-73EED1B58DE9}"/>
              </a:ext>
            </a:extLst>
          </p:cNvPr>
          <p:cNvSpPr txBox="1"/>
          <p:nvPr/>
        </p:nvSpPr>
        <p:spPr>
          <a:xfrm flipH="1">
            <a:off x="4317290" y="408811"/>
            <a:ext cx="35574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4800" dirty="0">
                <a:solidFill>
                  <a:srgbClr val="00B0F0"/>
                </a:solidFill>
              </a:rPr>
              <a:t>Incozol-341 LV</a:t>
            </a:r>
            <a:endParaRPr lang="nl-BE" sz="4800" dirty="0">
              <a:solidFill>
                <a:srgbClr val="00B0F0"/>
              </a:solidFill>
            </a:endParaRPr>
          </a:p>
        </p:txBody>
      </p:sp>
      <p:sp>
        <p:nvSpPr>
          <p:cNvPr id="4" name="Tekstvak 27">
            <a:extLst>
              <a:ext uri="{FF2B5EF4-FFF2-40B4-BE49-F238E27FC236}">
                <a16:creationId xmlns:a16="http://schemas.microsoft.com/office/drawing/2014/main" id="{9461DABE-4AD7-52C1-09B3-A1EF26AE4184}"/>
              </a:ext>
            </a:extLst>
          </p:cNvPr>
          <p:cNvSpPr txBox="1"/>
          <p:nvPr/>
        </p:nvSpPr>
        <p:spPr>
          <a:xfrm flipH="1">
            <a:off x="773976" y="1756144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7 day hardness</a:t>
            </a:r>
            <a:endParaRPr lang="nl-BE" sz="2000" dirty="0"/>
          </a:p>
        </p:txBody>
      </p:sp>
      <p:sp>
        <p:nvSpPr>
          <p:cNvPr id="12" name="Tekstvak 27">
            <a:extLst>
              <a:ext uri="{FF2B5EF4-FFF2-40B4-BE49-F238E27FC236}">
                <a16:creationId xmlns:a16="http://schemas.microsoft.com/office/drawing/2014/main" id="{E395ED4A-7C8E-A88D-B862-E54594C1770B}"/>
              </a:ext>
            </a:extLst>
          </p:cNvPr>
          <p:cNvSpPr txBox="1"/>
          <p:nvPr/>
        </p:nvSpPr>
        <p:spPr>
          <a:xfrm flipH="1">
            <a:off x="4921946" y="1764898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Drop in replacement</a:t>
            </a:r>
            <a:endParaRPr lang="nl-BE" sz="2000" dirty="0"/>
          </a:p>
        </p:txBody>
      </p:sp>
      <p:sp>
        <p:nvSpPr>
          <p:cNvPr id="13" name="Tekstvak 27">
            <a:extLst>
              <a:ext uri="{FF2B5EF4-FFF2-40B4-BE49-F238E27FC236}">
                <a16:creationId xmlns:a16="http://schemas.microsoft.com/office/drawing/2014/main" id="{9FD7283E-5B68-D4AB-27C3-3E7CCB2C591C}"/>
              </a:ext>
            </a:extLst>
          </p:cNvPr>
          <p:cNvSpPr txBox="1"/>
          <p:nvPr/>
        </p:nvSpPr>
        <p:spPr>
          <a:xfrm flipH="1">
            <a:off x="4949074" y="2530361"/>
            <a:ext cx="244955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Same high performance as Incozol LV</a:t>
            </a:r>
            <a:endParaRPr lang="nl-BE" sz="2000" dirty="0"/>
          </a:p>
        </p:txBody>
      </p:sp>
      <p:sp>
        <p:nvSpPr>
          <p:cNvPr id="14" name="Tekstvak 27">
            <a:extLst>
              <a:ext uri="{FF2B5EF4-FFF2-40B4-BE49-F238E27FC236}">
                <a16:creationId xmlns:a16="http://schemas.microsoft.com/office/drawing/2014/main" id="{8358BA44-2512-668B-F580-F8FB475ED764}"/>
              </a:ext>
            </a:extLst>
          </p:cNvPr>
          <p:cNvSpPr txBox="1"/>
          <p:nvPr/>
        </p:nvSpPr>
        <p:spPr>
          <a:xfrm flipH="1">
            <a:off x="4959816" y="3905487"/>
            <a:ext cx="24495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value</a:t>
            </a:r>
            <a:endParaRPr lang="nl-BE" sz="2000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A7958792-6990-B090-12D0-FE0AD99AFC0E}"/>
              </a:ext>
            </a:extLst>
          </p:cNvPr>
          <p:cNvSpPr txBox="1">
            <a:spLocks/>
          </p:cNvSpPr>
          <p:nvPr/>
        </p:nvSpPr>
        <p:spPr>
          <a:xfrm>
            <a:off x="319922" y="5402161"/>
            <a:ext cx="11521676" cy="533400"/>
          </a:xfrm>
          <a:prstGeom prst="rect">
            <a:avLst/>
          </a:prstGeom>
          <a:solidFill>
            <a:srgbClr val="00B0F0"/>
          </a:solidFill>
        </p:spPr>
        <p:txBody>
          <a:bodyPr rtlCol="0">
            <a:noAutofit/>
          </a:bodyPr>
          <a:lstStyle>
            <a:defPPr>
              <a:defRPr lang="en-US"/>
            </a:defPPr>
            <a:lvl1pPr marL="269875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09585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219170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828754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438339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3047924" indent="-268288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3657509" indent="-269875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4267093" indent="-268288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4876678" indent="-269875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500" dirty="0">
                <a:solidFill>
                  <a:schemeClr val="bg1"/>
                </a:solidFill>
              </a:rPr>
              <a:t>Switch Effortlessly. Save Instantly. </a:t>
            </a:r>
          </a:p>
        </p:txBody>
      </p:sp>
      <p:sp>
        <p:nvSpPr>
          <p:cNvPr id="5" name="Tekstvak 27">
            <a:extLst>
              <a:ext uri="{FF2B5EF4-FFF2-40B4-BE49-F238E27FC236}">
                <a16:creationId xmlns:a16="http://schemas.microsoft.com/office/drawing/2014/main" id="{19EBD4D6-BEB7-43A8-3DF9-736BBD31B960}"/>
              </a:ext>
            </a:extLst>
          </p:cNvPr>
          <p:cNvSpPr txBox="1"/>
          <p:nvPr/>
        </p:nvSpPr>
        <p:spPr>
          <a:xfrm flipH="1">
            <a:off x="8615596" y="699858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rgbClr val="00B0F0"/>
                </a:solidFill>
              </a:rPr>
              <a:t>White Protective Topcoat</a:t>
            </a:r>
            <a:endParaRPr lang="nl-BE" sz="2000" b="1" dirty="0">
              <a:solidFill>
                <a:srgbClr val="00B0F0"/>
              </a:solidFill>
            </a:endParaRPr>
          </a:p>
        </p:txBody>
      </p:sp>
      <p:sp>
        <p:nvSpPr>
          <p:cNvPr id="17" name="Tekstvak 27">
            <a:extLst>
              <a:ext uri="{FF2B5EF4-FFF2-40B4-BE49-F238E27FC236}">
                <a16:creationId xmlns:a16="http://schemas.microsoft.com/office/drawing/2014/main" id="{BAA3723D-CA99-AB95-022C-49EAB1FCBB4C}"/>
              </a:ext>
            </a:extLst>
          </p:cNvPr>
          <p:cNvSpPr txBox="1"/>
          <p:nvPr/>
        </p:nvSpPr>
        <p:spPr>
          <a:xfrm flipH="1">
            <a:off x="8615596" y="1213723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1 day hardness</a:t>
            </a:r>
            <a:endParaRPr lang="nl-BE" sz="2000" dirty="0"/>
          </a:p>
        </p:txBody>
      </p:sp>
      <p:sp>
        <p:nvSpPr>
          <p:cNvPr id="18" name="Tekstvak 27">
            <a:extLst>
              <a:ext uri="{FF2B5EF4-FFF2-40B4-BE49-F238E27FC236}">
                <a16:creationId xmlns:a16="http://schemas.microsoft.com/office/drawing/2014/main" id="{63303B8A-BF75-B590-6D48-45B9C36B6CD3}"/>
              </a:ext>
            </a:extLst>
          </p:cNvPr>
          <p:cNvSpPr txBox="1"/>
          <p:nvPr/>
        </p:nvSpPr>
        <p:spPr>
          <a:xfrm flipH="1">
            <a:off x="8615596" y="1852177"/>
            <a:ext cx="29377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Better scratch resistance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77FBAA3F-E263-4AF2-13BC-CC6500561AE5}"/>
              </a:ext>
            </a:extLst>
          </p:cNvPr>
          <p:cNvSpPr txBox="1">
            <a:spLocks/>
          </p:cNvSpPr>
          <p:nvPr/>
        </p:nvSpPr>
        <p:spPr>
          <a:xfrm>
            <a:off x="320121" y="4810539"/>
            <a:ext cx="11521676" cy="4090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>
            <a:defPPr>
              <a:defRPr lang="en-US"/>
            </a:defPPr>
            <a:lvl1pPr marL="269875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09585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219170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828754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438339" indent="-2698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3047924" indent="-268288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3657509" indent="-269875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4267093" indent="-268288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4876678" indent="-269875" algn="l" defTabSz="121917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All other properties are the same for both formulas</a:t>
            </a:r>
          </a:p>
        </p:txBody>
      </p:sp>
    </p:spTree>
    <p:extLst>
      <p:ext uri="{BB962C8B-B14F-4D97-AF65-F5344CB8AC3E}">
        <p14:creationId xmlns:p14="http://schemas.microsoft.com/office/powerpoint/2010/main" val="1040395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2BE611-8FFD-413F-AE38-C467AB5629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118" y="3041651"/>
            <a:ext cx="11474449" cy="50588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200"/>
              <a:t>Thank you for your attention</a:t>
            </a:r>
          </a:p>
        </p:txBody>
      </p:sp>
      <p:pic>
        <p:nvPicPr>
          <p:cNvPr id="53251" name="Picture Placeholder 4" descr="Wind turbines at sunset">
            <a:extLst>
              <a:ext uri="{FF2B5EF4-FFF2-40B4-BE49-F238E27FC236}">
                <a16:creationId xmlns:a16="http://schemas.microsoft.com/office/drawing/2014/main" id="{880D5D19-13FE-4080-B613-D53752A4D4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7" b="32547"/>
          <a:stretch/>
        </p:blipFill>
        <p:spPr>
          <a:xfrm>
            <a:off x="381001" y="260351"/>
            <a:ext cx="11476567" cy="266488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43471"/>
            <a:ext cx="11474449" cy="698500"/>
          </a:xfrm>
        </p:spPr>
        <p:txBody>
          <a:bodyPr/>
          <a:lstStyle/>
          <a:p>
            <a:r>
              <a:rPr lang="en-US" dirty="0"/>
              <a:t>Introducing Incozol-341 LV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3200"/>
              </a:lnSpc>
              <a:spcAft>
                <a:spcPts val="1024"/>
              </a:spcAft>
              <a:defRPr/>
            </a:pPr>
            <a:endParaRPr lang="de-DE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0FA89-77A2-465F-8EE4-86B4BD8CB963}"/>
              </a:ext>
            </a:extLst>
          </p:cNvPr>
          <p:cNvSpPr/>
          <p:nvPr/>
        </p:nvSpPr>
        <p:spPr>
          <a:xfrm>
            <a:off x="329325" y="1656325"/>
            <a:ext cx="1852083" cy="3715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9891BF46-7566-41F5-B61E-5FED3F78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28" b="11028"/>
          <a:stretch/>
        </p:blipFill>
        <p:spPr bwMode="auto">
          <a:xfrm>
            <a:off x="2200483" y="1068919"/>
            <a:ext cx="9617573" cy="48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986191-FD32-4665-AC21-132F727B9297}"/>
              </a:ext>
            </a:extLst>
          </p:cNvPr>
          <p:cNvSpPr/>
          <p:nvPr/>
        </p:nvSpPr>
        <p:spPr>
          <a:xfrm>
            <a:off x="2200483" y="1656325"/>
            <a:ext cx="3193141" cy="37156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7393DC-F689-46D1-A440-6369218A6403}"/>
              </a:ext>
            </a:extLst>
          </p:cNvPr>
          <p:cNvGrpSpPr/>
          <p:nvPr/>
        </p:nvGrpSpPr>
        <p:grpSpPr>
          <a:xfrm>
            <a:off x="2520259" y="2411507"/>
            <a:ext cx="2595996" cy="1887696"/>
            <a:chOff x="1892088" y="1896815"/>
            <a:chExt cx="1667541" cy="127630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D8C945-0779-43DB-B200-2F2E80CB4B59}"/>
                </a:ext>
              </a:extLst>
            </p:cNvPr>
            <p:cNvSpPr txBox="1"/>
            <p:nvPr/>
          </p:nvSpPr>
          <p:spPr>
            <a:xfrm>
              <a:off x="1892088" y="1896815"/>
              <a:ext cx="1667541" cy="12763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1600"/>
                </a:spcAft>
              </a:pPr>
              <a:r>
                <a:rPr lang="en-US" sz="2400" dirty="0"/>
                <a:t>Better performance than </a:t>
              </a:r>
              <a:r>
                <a:rPr lang="en-US" sz="2400" dirty="0" err="1"/>
                <a:t>Incozol</a:t>
              </a:r>
              <a:r>
                <a:rPr lang="en-US" sz="2400" dirty="0"/>
                <a:t> LV</a:t>
              </a:r>
            </a:p>
            <a:p>
              <a:pPr>
                <a:spcAft>
                  <a:spcPts val="1600"/>
                </a:spcAft>
              </a:pPr>
              <a:r>
                <a:rPr lang="en-US" sz="2400" dirty="0"/>
                <a:t>Drop in replacement</a:t>
              </a:r>
            </a:p>
            <a:p>
              <a:pPr>
                <a:spcAft>
                  <a:spcPts val="1600"/>
                </a:spcAft>
              </a:pPr>
              <a:r>
                <a:rPr lang="en-US" sz="2400" dirty="0"/>
                <a:t>Better value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80B1B1-29D1-4FAF-A715-3FBECE1200FD}"/>
                </a:ext>
              </a:extLst>
            </p:cNvPr>
            <p:cNvGrpSpPr/>
            <p:nvPr/>
          </p:nvGrpSpPr>
          <p:grpSpPr>
            <a:xfrm>
              <a:off x="1892088" y="2469595"/>
              <a:ext cx="1667541" cy="398822"/>
              <a:chOff x="1892088" y="2469595"/>
              <a:chExt cx="1959429" cy="39882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D895C06-A0E6-4DAD-BE1C-569E68DA4917}"/>
                  </a:ext>
                </a:extLst>
              </p:cNvPr>
              <p:cNvCxnSpPr/>
              <p:nvPr/>
            </p:nvCxnSpPr>
            <p:spPr>
              <a:xfrm>
                <a:off x="1892088" y="2469595"/>
                <a:ext cx="1959429" cy="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3A8C15A-D1B5-4E2E-BB79-D37A478F12D8}"/>
                  </a:ext>
                </a:extLst>
              </p:cNvPr>
              <p:cNvCxnSpPr/>
              <p:nvPr/>
            </p:nvCxnSpPr>
            <p:spPr>
              <a:xfrm>
                <a:off x="1892088" y="2868417"/>
                <a:ext cx="1959429" cy="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98D70-BB95-08A0-7134-B3212570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44" y="3144800"/>
            <a:ext cx="1643243" cy="106861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8E54F5-36CC-D98D-0644-D65E59F1A1E8}"/>
              </a:ext>
            </a:extLst>
          </p:cNvPr>
          <p:cNvCxnSpPr/>
          <p:nvPr/>
        </p:nvCxnSpPr>
        <p:spPr>
          <a:xfrm>
            <a:off x="668176" y="2967318"/>
            <a:ext cx="117437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3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D2E0C-A6D4-C0BC-F325-5D2AF864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car in a car wash&#10;&#10;AI-generated content may be incorrect.">
            <a:extLst>
              <a:ext uri="{FF2B5EF4-FFF2-40B4-BE49-F238E27FC236}">
                <a16:creationId xmlns:a16="http://schemas.microsoft.com/office/drawing/2014/main" id="{463B8CEE-7993-A015-90DD-8E6F1BBA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4616" t="29389" b="494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0A27CB-A703-892D-E439-D72DDD7F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0050"/>
            <a:ext cx="11474449" cy="698500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Summary – 2k </a:t>
            </a:r>
            <a:r>
              <a:rPr lang="en-US" sz="2800" dirty="0" err="1">
                <a:solidFill>
                  <a:srgbClr val="002060"/>
                </a:solidFill>
              </a:rPr>
              <a:t>pu</a:t>
            </a:r>
            <a:r>
              <a:rPr lang="en-US" sz="2800" dirty="0">
                <a:solidFill>
                  <a:srgbClr val="002060"/>
                </a:solidFill>
              </a:rPr>
              <a:t> automotive refinish clearcoat</a:t>
            </a:r>
            <a:endParaRPr lang="de-DE" sz="2800" dirty="0">
              <a:solidFill>
                <a:srgbClr val="002060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EC7BF088-63A2-B483-EE1D-94F0DBB41492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024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D9084C9-AB39-E7FF-64FC-8C4D0856C411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53294" y="1411819"/>
          <a:ext cx="1009491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7369">
                  <a:extLst>
                    <a:ext uri="{9D8B030D-6E8A-4147-A177-3AD203B41FA5}">
                      <a16:colId xmlns:a16="http://schemas.microsoft.com/office/drawing/2014/main" val="2779176448"/>
                    </a:ext>
                  </a:extLst>
                </a:gridCol>
                <a:gridCol w="3572863">
                  <a:extLst>
                    <a:ext uri="{9D8B030D-6E8A-4147-A177-3AD203B41FA5}">
                      <a16:colId xmlns:a16="http://schemas.microsoft.com/office/drawing/2014/main" val="4072048727"/>
                    </a:ext>
                  </a:extLst>
                </a:gridCol>
                <a:gridCol w="1774680">
                  <a:extLst>
                    <a:ext uri="{9D8B030D-6E8A-4147-A177-3AD203B41FA5}">
                      <a16:colId xmlns:a16="http://schemas.microsoft.com/office/drawing/2014/main" val="42819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Incozol</a:t>
                      </a:r>
                      <a:r>
                        <a:rPr lang="en-GB" dirty="0"/>
                        <a:t> LV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Incozol-341 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0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97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Potlife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93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7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4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Chemical and Stain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Abrasion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01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Scratch resistance (abraded steel)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14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Mandrel 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Adhesion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455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39C6375-1730-CD92-BCBE-820165FCA445}"/>
              </a:ext>
            </a:extLst>
          </p:cNvPr>
          <p:cNvSpPr txBox="1"/>
          <p:nvPr/>
        </p:nvSpPr>
        <p:spPr>
          <a:xfrm>
            <a:off x="8133352" y="1056218"/>
            <a:ext cx="36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=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Good</a:t>
            </a:r>
            <a:r>
              <a:rPr lang="en-GB" dirty="0">
                <a:sym typeface="Wingdings" panose="05000000000000000000" pitchFamily="2" charset="2"/>
              </a:rPr>
              <a:t> 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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 = Excellent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accent1"/>
              </a:buClr>
            </a:pP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0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98E0E-AA99-4D5E-5914-D8067EA3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indmill with trees in the background&#10;&#10;AI-generated content may be incorrect.">
            <a:extLst>
              <a:ext uri="{FF2B5EF4-FFF2-40B4-BE49-F238E27FC236}">
                <a16:creationId xmlns:a16="http://schemas.microsoft.com/office/drawing/2014/main" id="{EE627354-3931-37B6-5B25-378A856A8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134" t="1932" r="284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E4EE1C-E950-E9A4-1B11-8034034F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rgbClr val="002060"/>
                </a:solidFill>
              </a:rPr>
              <a:t>Summary – 2K PU heavy duty white topcoat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AA489773-B0E3-D642-4B0B-75DB24A6FBE4}"/>
              </a:ext>
            </a:extLst>
          </p:cNvPr>
          <p:cNvSpPr txBox="1">
            <a:spLocks/>
          </p:cNvSpPr>
          <p:nvPr/>
        </p:nvSpPr>
        <p:spPr>
          <a:xfrm>
            <a:off x="383118" y="345017"/>
            <a:ext cx="11474449" cy="683683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024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C6EAB0C-D11D-4B70-430E-EF0BE99DE411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53294" y="1411819"/>
          <a:ext cx="1009491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7369">
                  <a:extLst>
                    <a:ext uri="{9D8B030D-6E8A-4147-A177-3AD203B41FA5}">
                      <a16:colId xmlns:a16="http://schemas.microsoft.com/office/drawing/2014/main" val="2779176448"/>
                    </a:ext>
                  </a:extLst>
                </a:gridCol>
                <a:gridCol w="3572863">
                  <a:extLst>
                    <a:ext uri="{9D8B030D-6E8A-4147-A177-3AD203B41FA5}">
                      <a16:colId xmlns:a16="http://schemas.microsoft.com/office/drawing/2014/main" val="4072048727"/>
                    </a:ext>
                  </a:extLst>
                </a:gridCol>
                <a:gridCol w="1774680">
                  <a:extLst>
                    <a:ext uri="{9D8B030D-6E8A-4147-A177-3AD203B41FA5}">
                      <a16:colId xmlns:a16="http://schemas.microsoft.com/office/drawing/2014/main" val="42819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Incozol</a:t>
                      </a:r>
                      <a:r>
                        <a:rPr lang="en-GB" dirty="0"/>
                        <a:t> LV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Incozol-341 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0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97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Potlife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93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day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17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4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Chemical and Stain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Abrasion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1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Scratch resistance (abraded steel)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4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Mandrel 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Adhesion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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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455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E72C0D-BEA7-696A-62E0-D388D13B7D2D}"/>
              </a:ext>
            </a:extLst>
          </p:cNvPr>
          <p:cNvSpPr txBox="1"/>
          <p:nvPr/>
        </p:nvSpPr>
        <p:spPr>
          <a:xfrm>
            <a:off x="8133352" y="1056218"/>
            <a:ext cx="36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= Good 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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= Excellent</a:t>
            </a:r>
            <a:endParaRPr lang="en-GB" dirty="0">
              <a:solidFill>
                <a:srgbClr val="002060"/>
              </a:solidFill>
            </a:endParaRPr>
          </a:p>
          <a:p>
            <a:pPr>
              <a:buClr>
                <a:schemeClr val="accent1"/>
              </a:buClr>
            </a:pP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1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A99342-0C75-706C-DA67-B5DFD04DB0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" b="206"/>
          <a:stretch/>
        </p:blipFill>
        <p:spPr>
          <a:xfrm>
            <a:off x="-95534" y="1"/>
            <a:ext cx="12287534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997CE89-A1D2-4DAA-A385-4571CE1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Formulator-Ready: High-Performance Oxazolidine Innovation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Physical properties</a:t>
            </a:r>
            <a:endParaRPr lang="de-DE" dirty="0">
              <a:solidFill>
                <a:srgbClr val="00206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C7C77E-1B68-7531-D0AE-5F84554A2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439385"/>
              </p:ext>
            </p:extLst>
          </p:nvPr>
        </p:nvGraphicFramePr>
        <p:xfrm>
          <a:off x="1888128" y="4572327"/>
          <a:ext cx="8415744" cy="1680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248">
                  <a:extLst>
                    <a:ext uri="{9D8B030D-6E8A-4147-A177-3AD203B41FA5}">
                      <a16:colId xmlns:a16="http://schemas.microsoft.com/office/drawing/2014/main" val="3026625183"/>
                    </a:ext>
                  </a:extLst>
                </a:gridCol>
                <a:gridCol w="2805248">
                  <a:extLst>
                    <a:ext uri="{9D8B030D-6E8A-4147-A177-3AD203B41FA5}">
                      <a16:colId xmlns:a16="http://schemas.microsoft.com/office/drawing/2014/main" val="996695073"/>
                    </a:ext>
                  </a:extLst>
                </a:gridCol>
                <a:gridCol w="2805248">
                  <a:extLst>
                    <a:ext uri="{9D8B030D-6E8A-4147-A177-3AD203B41FA5}">
                      <a16:colId xmlns:a16="http://schemas.microsoft.com/office/drawing/2014/main" val="3017602932"/>
                    </a:ext>
                  </a:extLst>
                </a:gridCol>
              </a:tblGrid>
              <a:tr h="415791">
                <a:tc>
                  <a:txBody>
                    <a:bodyPr/>
                    <a:lstStyle/>
                    <a:p>
                      <a:r>
                        <a:rPr lang="en-GB" sz="1800" dirty="0"/>
                        <a:t>Property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Incozol</a:t>
                      </a:r>
                      <a:r>
                        <a:rPr lang="en-GB" sz="1800" dirty="0"/>
                        <a:t> LV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Incozol-341 LV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1597445"/>
                  </a:ext>
                </a:extLst>
              </a:tr>
              <a:tr h="421565">
                <a:tc>
                  <a:txBody>
                    <a:bodyPr/>
                    <a:lstStyle/>
                    <a:p>
                      <a:r>
                        <a:rPr lang="en-GB" sz="1800" dirty="0"/>
                        <a:t>Viscosity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55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75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20430687"/>
                  </a:ext>
                </a:extLst>
              </a:tr>
              <a:tr h="421565">
                <a:tc>
                  <a:txBody>
                    <a:bodyPr/>
                    <a:lstStyle/>
                    <a:p>
                      <a:r>
                        <a:rPr lang="en-GB" sz="1800" dirty="0"/>
                        <a:t>Colour (APHA)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Max 250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Max 250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56795794"/>
                  </a:ext>
                </a:extLst>
              </a:tr>
              <a:tr h="421565">
                <a:tc>
                  <a:txBody>
                    <a:bodyPr/>
                    <a:lstStyle/>
                    <a:p>
                      <a:r>
                        <a:rPr lang="en-GB" sz="1800" dirty="0"/>
                        <a:t>Equivalent Weight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86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82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4605303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B79AD-2BCA-CBDF-7606-0111E06A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DF0997-81F4-BCD9-C382-32AB97CAA05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9953314"/>
              </p:ext>
            </p:extLst>
          </p:nvPr>
        </p:nvGraphicFramePr>
        <p:xfrm>
          <a:off x="382588" y="1220788"/>
          <a:ext cx="11163418" cy="515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Inhaltsplatzhalter 5">
            <a:extLst>
              <a:ext uri="{FF2B5EF4-FFF2-40B4-BE49-F238E27FC236}">
                <a16:creationId xmlns:a16="http://schemas.microsoft.com/office/drawing/2014/main" id="{93FA421A-9E10-3025-53C1-207F6F9B38CF}"/>
              </a:ext>
            </a:extLst>
          </p:cNvPr>
          <p:cNvSpPr txBox="1">
            <a:spLocks/>
          </p:cNvSpPr>
          <p:nvPr/>
        </p:nvSpPr>
        <p:spPr bwMode="auto">
          <a:xfrm>
            <a:off x="1128833" y="211392"/>
            <a:ext cx="10074128" cy="9131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Dilution curve shows Incozol-341 LV has the same ability to reduce viscosity as </a:t>
            </a:r>
            <a:r>
              <a:rPr lang="en-US" sz="2400" dirty="0" err="1">
                <a:solidFill>
                  <a:schemeClr val="bg1"/>
                </a:solidFill>
              </a:rPr>
              <a:t>Incozol</a:t>
            </a:r>
            <a:r>
              <a:rPr lang="en-US" sz="2400" dirty="0">
                <a:solidFill>
                  <a:schemeClr val="bg1"/>
                </a:solidFill>
              </a:rPr>
              <a:t> LV</a:t>
            </a:r>
          </a:p>
        </p:txBody>
      </p:sp>
    </p:spTree>
    <p:extLst>
      <p:ext uri="{BB962C8B-B14F-4D97-AF65-F5344CB8AC3E}">
        <p14:creationId xmlns:p14="http://schemas.microsoft.com/office/powerpoint/2010/main" val="12808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5798E-543F-4E23-BAAD-966AECE7D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792" y="2778870"/>
            <a:ext cx="11473275" cy="504131"/>
          </a:xfrm>
        </p:spPr>
        <p:txBody>
          <a:bodyPr/>
          <a:lstStyle/>
          <a:p>
            <a:r>
              <a:rPr lang="de-CH" sz="4800" dirty="0"/>
              <a:t>2k pu automotive refinish Clearcoat</a:t>
            </a:r>
          </a:p>
        </p:txBody>
      </p:sp>
    </p:spTree>
    <p:extLst>
      <p:ext uri="{BB962C8B-B14F-4D97-AF65-F5344CB8AC3E}">
        <p14:creationId xmlns:p14="http://schemas.microsoft.com/office/powerpoint/2010/main" val="3007306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4193w32QWcpXbOL4JPAA"/>
</p:tagLst>
</file>

<file path=ppt/theme/theme1.xml><?xml version="1.0" encoding="utf-8"?>
<a:theme xmlns:a="http://schemas.openxmlformats.org/drawingml/2006/main" name="Sika PowerPoint Template 16.9 0614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0F0"/>
      </a:accent1>
      <a:accent2>
        <a:srgbClr val="C0C5CC"/>
      </a:accent2>
      <a:accent3>
        <a:srgbClr val="7C7C7C"/>
      </a:accent3>
      <a:accent4>
        <a:srgbClr val="4B4B4B"/>
      </a:accent4>
      <a:accent5>
        <a:srgbClr val="50758D"/>
      </a:accent5>
      <a:accent6>
        <a:srgbClr val="468283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Wingdings" panose="05000000000000000000" pitchFamily="2" charset="2"/>
          <a:buChar char="§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ka PowerPoint Template 03_2021.potx" id="{1BCC3927-CA93-455E-A8EE-652FA1DD8D0B}" vid="{08E1AA6E-50D9-4946-959D-2CFD3E4995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324f7d57-609c-4391-b3c7-7924d85bb9ae}" enabled="1" method="Privileged" siteId="{eb8a6a88-d993-4e50-b4f0-ada3df9e78f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12994</TotalTime>
  <Words>2255</Words>
  <Application>Microsoft Office PowerPoint</Application>
  <PresentationFormat>Widescreen</PresentationFormat>
  <Paragraphs>656</Paragraphs>
  <Slides>34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Arial</vt:lpstr>
      <vt:lpstr>Calibri</vt:lpstr>
      <vt:lpstr>Geogrotesque Stencil A Rg</vt:lpstr>
      <vt:lpstr>PF DinText Pro</vt:lpstr>
      <vt:lpstr>Wingdings</vt:lpstr>
      <vt:lpstr>Sika PowerPoint Template 16.9 0614</vt:lpstr>
      <vt:lpstr>think-cell Slide</vt:lpstr>
      <vt:lpstr>PowerPoint Presentation</vt:lpstr>
      <vt:lpstr>You asked and we listened…….</vt:lpstr>
      <vt:lpstr>The development of Incozol-341 LV</vt:lpstr>
      <vt:lpstr>Introducing Incozol-341 LV</vt:lpstr>
      <vt:lpstr>Summary – 2k pu automotive refinish clearcoat</vt:lpstr>
      <vt:lpstr>   Summary – 2K PU heavy duty white topcoat</vt:lpstr>
      <vt:lpstr>Formulator-Ready: High-Performance Oxazolidine Innovation Physical properties</vt:lpstr>
      <vt:lpstr>PowerPoint Presentation</vt:lpstr>
      <vt:lpstr>PowerPoint Presentation</vt:lpstr>
      <vt:lpstr>Guide Formulation Incozol LV 2k pu automotive refinish clearcoat </vt:lpstr>
      <vt:lpstr>physical properties </vt:lpstr>
      <vt:lpstr>dry film properties</vt:lpstr>
      <vt:lpstr>Faster drying with Incozol-341 LV</vt:lpstr>
      <vt:lpstr>Chemical and stain resistance</vt:lpstr>
      <vt:lpstr>2k Taber abrasion test</vt:lpstr>
      <vt:lpstr>Scratch resistance  </vt:lpstr>
      <vt:lpstr>Same Superior flexibility as Incozol lv</vt:lpstr>
      <vt:lpstr>PowerPoint Presentation</vt:lpstr>
      <vt:lpstr>Adhesion Test (Cross Hatch)</vt:lpstr>
      <vt:lpstr>PowerPoint Presentation</vt:lpstr>
      <vt:lpstr>Guide Formulation 2k pu Heavy Duty wHITE Topcoat </vt:lpstr>
      <vt:lpstr>physical properties </vt:lpstr>
      <vt:lpstr>dry film properties </vt:lpstr>
      <vt:lpstr>PowerPoint Presentation</vt:lpstr>
      <vt:lpstr>chemical and stain resistance</vt:lpstr>
      <vt:lpstr>Taber Abrasion Resistance Test </vt:lpstr>
      <vt:lpstr>scratch resistance </vt:lpstr>
      <vt:lpstr>mandrel bend (flexibility) test </vt:lpstr>
      <vt:lpstr>adhesion test (cross hatch) </vt:lpstr>
      <vt:lpstr>Incozol lv tests results </vt:lpstr>
      <vt:lpstr>Summary – 2k pu automotive refinish clearcoat</vt:lpstr>
      <vt:lpstr>   Summary – 2K PU heavy duty white topcoat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Roxana Tatarasanu</dc:creator>
  <cp:lastModifiedBy>Rachel Mitchell</cp:lastModifiedBy>
  <cp:revision>93</cp:revision>
  <cp:lastPrinted>2025-03-14T08:41:13Z</cp:lastPrinted>
  <dcterms:created xsi:type="dcterms:W3CDTF">2013-07-15T20:26:40Z</dcterms:created>
  <dcterms:modified xsi:type="dcterms:W3CDTF">2025-11-03T12:27:47Z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24f7d57-609c-4391-b3c7-7924d85bb9ae_Enabled">
    <vt:lpwstr>true</vt:lpwstr>
  </property>
  <property fmtid="{D5CDD505-2E9C-101B-9397-08002B2CF9AE}" pid="3" name="MSIP_Label_324f7d57-609c-4391-b3c7-7924d85bb9ae_SetDate">
    <vt:lpwstr>2025-02-07T11:46:07Z</vt:lpwstr>
  </property>
  <property fmtid="{D5CDD505-2E9C-101B-9397-08002B2CF9AE}" pid="4" name="MSIP_Label_324f7d57-609c-4391-b3c7-7924d85bb9ae_Method">
    <vt:lpwstr>Privileged</vt:lpwstr>
  </property>
  <property fmtid="{D5CDD505-2E9C-101B-9397-08002B2CF9AE}" pid="5" name="MSIP_Label_324f7d57-609c-4391-b3c7-7924d85bb9ae_Name">
    <vt:lpwstr>Strictly Confidential - All Employees</vt:lpwstr>
  </property>
  <property fmtid="{D5CDD505-2E9C-101B-9397-08002B2CF9AE}" pid="6" name="MSIP_Label_324f7d57-609c-4391-b3c7-7924d85bb9ae_SiteId">
    <vt:lpwstr>eb8a6a88-d993-4e50-b4f0-ada3df9e78f8</vt:lpwstr>
  </property>
  <property fmtid="{D5CDD505-2E9C-101B-9397-08002B2CF9AE}" pid="7" name="MSIP_Label_324f7d57-609c-4391-b3c7-7924d85bb9ae_ActionId">
    <vt:lpwstr>bfcd83fb-e046-4d07-b9a1-decb82871aaf</vt:lpwstr>
  </property>
  <property fmtid="{D5CDD505-2E9C-101B-9397-08002B2CF9AE}" pid="8" name="MSIP_Label_324f7d57-609c-4391-b3c7-7924d85bb9ae_ContentBits">
    <vt:lpwstr>2</vt:lpwstr>
  </property>
  <property fmtid="{D5CDD505-2E9C-101B-9397-08002B2CF9AE}" pid="9" name="MSIP_Label_324f7d57-609c-4391-b3c7-7924d85bb9ae_Tag">
    <vt:lpwstr>10, 0, 1, 2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STRICTLY CONFIDENTIAL</vt:lpwstr>
  </property>
</Properties>
</file>